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1"/>
  </p:sldMasterIdLst>
  <p:notesMasterIdLst>
    <p:notesMasterId r:id="rId10"/>
  </p:notesMasterIdLst>
  <p:sldIdLst>
    <p:sldId id="258" r:id="rId2"/>
    <p:sldId id="264" r:id="rId3"/>
    <p:sldId id="263" r:id="rId4"/>
    <p:sldId id="433" r:id="rId5"/>
    <p:sldId id="272" r:id="rId6"/>
    <p:sldId id="261" r:id="rId7"/>
    <p:sldId id="260" r:id="rId8"/>
    <p:sldId id="33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3658" autoAdjust="0"/>
    <p:restoredTop sz="95288"/>
  </p:normalViewPr>
  <p:slideViewPr>
    <p:cSldViewPr snapToGrid="0">
      <p:cViewPr varScale="1">
        <p:scale>
          <a:sx n="98" d="100"/>
          <a:sy n="98" d="100"/>
        </p:scale>
        <p:origin x="672" y="19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110" d="100"/>
          <a:sy n="110" d="100"/>
        </p:scale>
        <p:origin x="462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522EE-9540-0B4B-B357-36E2B8F7834B}" type="datetimeFigureOut">
              <a:rPr lang="en-IE" smtClean="0"/>
              <a:t>05/12/2018</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1CD9F6-ADFB-4B4A-9B0F-530EC32CDA31}" type="slidenum">
              <a:rPr lang="en-IE" smtClean="0"/>
              <a:t>‹#›</a:t>
            </a:fld>
            <a:endParaRPr lang="en-IE" dirty="0"/>
          </a:p>
        </p:txBody>
      </p:sp>
    </p:spTree>
    <p:extLst>
      <p:ext uri="{BB962C8B-B14F-4D97-AF65-F5344CB8AC3E}">
        <p14:creationId xmlns:p14="http://schemas.microsoft.com/office/powerpoint/2010/main" val="424528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2B1CD9F6-ADFB-4B4A-9B0F-530EC32CDA31}" type="slidenum">
              <a:rPr lang="en-IE" smtClean="0"/>
              <a:t>1</a:t>
            </a:fld>
            <a:endParaRPr lang="en-IE" dirty="0"/>
          </a:p>
        </p:txBody>
      </p:sp>
    </p:spTree>
    <p:extLst>
      <p:ext uri="{BB962C8B-B14F-4D97-AF65-F5344CB8AC3E}">
        <p14:creationId xmlns:p14="http://schemas.microsoft.com/office/powerpoint/2010/main" val="1210030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2B1CD9F6-ADFB-4B4A-9B0F-530EC32CDA31}" type="slidenum">
              <a:rPr lang="en-IE" smtClean="0"/>
              <a:t>2</a:t>
            </a:fld>
            <a:endParaRPr lang="en-IE" dirty="0"/>
          </a:p>
        </p:txBody>
      </p:sp>
    </p:spTree>
    <p:extLst>
      <p:ext uri="{BB962C8B-B14F-4D97-AF65-F5344CB8AC3E}">
        <p14:creationId xmlns:p14="http://schemas.microsoft.com/office/powerpoint/2010/main" val="3219288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2B1CD9F6-ADFB-4B4A-9B0F-530EC32CDA31}" type="slidenum">
              <a:rPr lang="en-IE" smtClean="0"/>
              <a:t>3</a:t>
            </a:fld>
            <a:endParaRPr lang="en-IE" dirty="0"/>
          </a:p>
        </p:txBody>
      </p:sp>
    </p:spTree>
    <p:extLst>
      <p:ext uri="{BB962C8B-B14F-4D97-AF65-F5344CB8AC3E}">
        <p14:creationId xmlns:p14="http://schemas.microsoft.com/office/powerpoint/2010/main" val="1523361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0009" y="4572000"/>
            <a:ext cx="6115793" cy="4251366"/>
          </a:xfrm>
        </p:spPr>
        <p:txBody>
          <a:bodyPr/>
          <a:lstStyle/>
          <a:p>
            <a:pPr>
              <a:lnSpc>
                <a:spcPct val="100000"/>
              </a:lnSpc>
              <a:spcAft>
                <a:spcPts val="0"/>
              </a:spcAft>
            </a:pPr>
            <a:r>
              <a:rPr lang="en-IE" dirty="0"/>
              <a:t>Overemphasis on performance of top/elite universities creates misconceptions about overall “system” performance; </a:t>
            </a:r>
          </a:p>
          <a:p>
            <a:pPr marL="857250" lvl="1" indent="-457200">
              <a:lnSpc>
                <a:spcPct val="100000"/>
              </a:lnSpc>
              <a:spcAft>
                <a:spcPts val="0"/>
              </a:spcAft>
              <a:buClr>
                <a:schemeClr val="tx1"/>
              </a:buClr>
              <a:buFont typeface="Monaco" pitchFamily="2" charset="77"/>
              <a:buChar char="⎻"/>
            </a:pPr>
            <a:r>
              <a:rPr lang="en-IE" dirty="0"/>
              <a:t>Assumes national performance = totality of individual universities; </a:t>
            </a:r>
          </a:p>
          <a:p>
            <a:pPr marL="857250" lvl="1" indent="-457200">
              <a:lnSpc>
                <a:spcPct val="100000"/>
              </a:lnSpc>
              <a:spcAft>
                <a:spcPts val="0"/>
              </a:spcAft>
              <a:buClr>
                <a:schemeClr val="tx1"/>
              </a:buClr>
              <a:buFont typeface="Monaco" pitchFamily="2" charset="77"/>
              <a:buChar char="⎻"/>
            </a:pPr>
            <a:r>
              <a:rPr lang="en-GB" dirty="0"/>
              <a:t>Inappropriate for a massified system with diverse students and providers. </a:t>
            </a:r>
            <a:r>
              <a:rPr lang="en-IE" dirty="0"/>
              <a:t> </a:t>
            </a:r>
            <a:r>
              <a:rPr lang="en-US" dirty="0"/>
              <a:t> </a:t>
            </a:r>
            <a:r>
              <a:rPr lang="en-GB" altLang="en-US" dirty="0">
                <a:ea typeface="ＭＳ Ｐゴシック" panose="020B0600070205080204" pitchFamily="34" charset="-128"/>
              </a:rPr>
              <a:t> </a:t>
            </a:r>
          </a:p>
          <a:p>
            <a:pPr marL="0" indent="0">
              <a:lnSpc>
                <a:spcPct val="100000"/>
              </a:lnSpc>
              <a:spcAft>
                <a:spcPts val="0"/>
              </a:spcAft>
              <a:buClr>
                <a:schemeClr val="tx1"/>
              </a:buClr>
              <a:buNone/>
            </a:pPr>
            <a:r>
              <a:rPr lang="en-IE" dirty="0"/>
              <a:t>Makes global prestige and reputation dominant drivers of policy/decision rather than quality, societal impact, greater equity or diversity, etc.</a:t>
            </a:r>
          </a:p>
          <a:p>
            <a:pPr marL="850900" lvl="1" indent="-406400">
              <a:lnSpc>
                <a:spcPct val="100000"/>
              </a:lnSpc>
              <a:spcAft>
                <a:spcPts val="0"/>
              </a:spcAft>
              <a:buClr>
                <a:schemeClr val="tx1"/>
              </a:buClr>
              <a:buFont typeface="Monaco" pitchFamily="2" charset="77"/>
              <a:buChar char="⎻"/>
            </a:pPr>
            <a:r>
              <a:rPr lang="en-GB" altLang="en-US" dirty="0">
                <a:ea typeface="ＭＳ Ｐゴシック" panose="020B0600070205080204" pitchFamily="34" charset="-128"/>
              </a:rPr>
              <a:t>Amplify benefits and prestige of elite universities and their graduates,</a:t>
            </a:r>
          </a:p>
          <a:p>
            <a:pPr marL="850900" lvl="1" indent="-406400">
              <a:lnSpc>
                <a:spcPct val="100000"/>
              </a:lnSpc>
              <a:spcAft>
                <a:spcPts val="0"/>
              </a:spcAft>
              <a:buClr>
                <a:schemeClr val="tx1"/>
              </a:buClr>
              <a:buFont typeface="Monaco" pitchFamily="2" charset="77"/>
              <a:buChar char="⎻"/>
            </a:pPr>
            <a:r>
              <a:rPr lang="en-IE" dirty="0"/>
              <a:t>Research excellence frameworks produce a hierarchy of institutions, which by and large go with the hierarchy of cities and regions</a:t>
            </a:r>
          </a:p>
          <a:p>
            <a:pPr marL="850900" lvl="1" indent="-406400">
              <a:lnSpc>
                <a:spcPct val="100000"/>
              </a:lnSpc>
              <a:spcAft>
                <a:spcPts val="0"/>
              </a:spcAft>
              <a:buClr>
                <a:schemeClr val="tx1"/>
              </a:buClr>
              <a:buFont typeface="Monaco" pitchFamily="2" charset="77"/>
              <a:buChar char="⎻"/>
            </a:pPr>
            <a:r>
              <a:rPr lang="en-US" altLang="en-US" dirty="0">
                <a:ea typeface="ＭＳ Ｐゴシック" panose="020B0600070205080204" pitchFamily="34" charset="-128"/>
              </a:rPr>
              <a:t>Drives growing social and educational stratification, and regional disparity.</a:t>
            </a:r>
          </a:p>
          <a:p>
            <a:pPr marL="0" lvl="1" indent="0">
              <a:lnSpc>
                <a:spcPct val="100000"/>
              </a:lnSpc>
              <a:spcAft>
                <a:spcPts val="0"/>
              </a:spcAft>
              <a:buClr>
                <a:schemeClr val="tx1"/>
              </a:buClr>
              <a:buNone/>
              <a:defRPr/>
            </a:pPr>
            <a:r>
              <a:rPr lang="en-GB" altLang="en-US" dirty="0">
                <a:ea typeface="ＭＳ Ｐゴシック" charset="-128"/>
              </a:rPr>
              <a:t>Rankings affect/reorient research priorities and practices:</a:t>
            </a:r>
          </a:p>
          <a:p>
            <a:pPr marL="742950" lvl="2" indent="-293688">
              <a:lnSpc>
                <a:spcPct val="100000"/>
              </a:lnSpc>
              <a:spcAft>
                <a:spcPts val="0"/>
              </a:spcAft>
              <a:buClr>
                <a:schemeClr val="tx1"/>
              </a:buClr>
              <a:buFont typeface="Calibri" charset="0"/>
              <a:buChar char="─"/>
              <a:defRPr/>
            </a:pPr>
            <a:r>
              <a:rPr lang="en-GB" altLang="en-US" dirty="0">
                <a:ea typeface="ＭＳ Ｐゴシック" charset="-128"/>
              </a:rPr>
              <a:t>Emphasis on global reputation undermining nationally/regionally relevant activity and outcomes</a:t>
            </a:r>
            <a:r>
              <a:rPr lang="en-IE" altLang="en-US" dirty="0">
                <a:ea typeface="ＭＳ Ｐゴシック" charset="-128"/>
              </a:rPr>
              <a:t>;</a:t>
            </a:r>
          </a:p>
          <a:p>
            <a:pPr marL="742950" lvl="2" indent="-293688">
              <a:lnSpc>
                <a:spcPct val="100000"/>
              </a:lnSpc>
              <a:spcAft>
                <a:spcPts val="0"/>
              </a:spcAft>
              <a:buClr>
                <a:schemeClr val="tx1"/>
              </a:buClr>
              <a:buFont typeface="Calibri" charset="0"/>
              <a:buChar char="─"/>
              <a:defRPr/>
            </a:pPr>
            <a:r>
              <a:rPr lang="en-IE" dirty="0">
                <a:ea typeface="Verdana" pitchFamily="34" charset="0"/>
                <a:cs typeface="Verdana" pitchFamily="34" charset="0"/>
              </a:rPr>
              <a:t>Frequency of rankings/assessments encourages short-termism and easily/quickly publishable work;</a:t>
            </a:r>
            <a:endParaRPr lang="en-IE" altLang="en-US" dirty="0">
              <a:ea typeface="ＭＳ Ｐゴシック" charset="-128"/>
            </a:endParaRPr>
          </a:p>
          <a:p>
            <a:pPr marL="755650" lvl="3" indent="-276225" algn="just">
              <a:lnSpc>
                <a:spcPct val="100000"/>
              </a:lnSpc>
              <a:spcAft>
                <a:spcPts val="0"/>
              </a:spcAft>
              <a:buClr>
                <a:schemeClr val="tx1"/>
              </a:buClr>
              <a:buFont typeface="Arial" charset="0"/>
              <a:buChar char="–"/>
              <a:defRPr/>
            </a:pPr>
            <a:r>
              <a:rPr lang="en-IE" dirty="0"/>
              <a:t>Reinforces a simplistic science-push view of innovation; </a:t>
            </a:r>
          </a:p>
          <a:p>
            <a:pPr marL="755650" lvl="3" indent="-276225" algn="just">
              <a:lnSpc>
                <a:spcPct val="100000"/>
              </a:lnSpc>
              <a:spcAft>
                <a:spcPts val="0"/>
              </a:spcAft>
              <a:buClr>
                <a:schemeClr val="tx1"/>
              </a:buClr>
              <a:buFont typeface="Arial" charset="0"/>
              <a:buChar char="–"/>
              <a:defRPr/>
            </a:pPr>
            <a:r>
              <a:rPr lang="en-IE" dirty="0"/>
              <a:t>Achieves accountability within the “academy” rather than via social accountability;</a:t>
            </a:r>
            <a:endParaRPr lang="en-IE" altLang="en-US" dirty="0">
              <a:ea typeface="ＭＳ Ｐゴシック" charset="-128"/>
            </a:endParaRPr>
          </a:p>
          <a:p>
            <a:pPr marL="0" lvl="1" indent="0">
              <a:lnSpc>
                <a:spcPct val="100000"/>
              </a:lnSpc>
              <a:spcAft>
                <a:spcPts val="0"/>
              </a:spcAft>
              <a:buClr>
                <a:schemeClr val="tx1"/>
              </a:buClr>
              <a:buNone/>
              <a:defRPr/>
            </a:pPr>
            <a:r>
              <a:rPr lang="en-IE" dirty="0"/>
              <a:t>Priorities set by commercial/other rankings undermines national sovereignty and institutional autonomy;</a:t>
            </a:r>
          </a:p>
          <a:p>
            <a:pPr marL="850900" lvl="1" indent="-406400">
              <a:lnSpc>
                <a:spcPct val="100000"/>
              </a:lnSpc>
              <a:spcBef>
                <a:spcPts val="600"/>
              </a:spcBef>
              <a:spcAft>
                <a:spcPts val="0"/>
              </a:spcAft>
              <a:buClr>
                <a:schemeClr val="tx1"/>
              </a:buClr>
              <a:buFont typeface="Monaco" pitchFamily="2" charset="77"/>
              <a:buChar char="⎻"/>
            </a:pPr>
            <a:endParaRPr lang="en-GB" altLang="en-US" dirty="0">
              <a:ea typeface="ＭＳ Ｐゴシック" panose="020B0600070205080204" pitchFamily="34" charset="-128"/>
            </a:endParaRPr>
          </a:p>
          <a:p>
            <a:endParaRPr lang="en-IE" dirty="0"/>
          </a:p>
        </p:txBody>
      </p:sp>
      <p:sp>
        <p:nvSpPr>
          <p:cNvPr id="4" name="Slide Number Placeholder 3"/>
          <p:cNvSpPr>
            <a:spLocks noGrp="1"/>
          </p:cNvSpPr>
          <p:nvPr>
            <p:ph type="sldNum" sz="quarter" idx="5"/>
          </p:nvPr>
        </p:nvSpPr>
        <p:spPr/>
        <p:txBody>
          <a:bodyPr/>
          <a:lstStyle/>
          <a:p>
            <a:fld id="{1A19BEC3-573D-8A41-A99B-041A48DF11C7}" type="slidenum">
              <a:rPr lang="en-IE" smtClean="0"/>
              <a:t>4</a:t>
            </a:fld>
            <a:endParaRPr lang="en-IE" dirty="0"/>
          </a:p>
        </p:txBody>
      </p:sp>
    </p:spTree>
    <p:extLst>
      <p:ext uri="{BB962C8B-B14F-4D97-AF65-F5344CB8AC3E}">
        <p14:creationId xmlns:p14="http://schemas.microsoft.com/office/powerpoint/2010/main" val="3797101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A04A4155-F0EA-B643-8179-A8B0E7B8A9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id="{66F32DA7-BD0E-BA46-ACD0-A979BD3FEF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29699" name="Slide Number Placeholder 3">
            <a:extLst>
              <a:ext uri="{FF2B5EF4-FFF2-40B4-BE49-F238E27FC236}">
                <a16:creationId xmlns:a16="http://schemas.microsoft.com/office/drawing/2014/main" id="{7DD15151-D8A0-7347-8B0D-E6CC1725AE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197C39C-EFFE-9A45-85B5-2FDA61B287A8}" type="slidenum">
              <a:rPr lang="en-IE" altLang="en-US" smtClean="0">
                <a:latin typeface="Arial" panose="020B0604020202020204" pitchFamily="34" charset="0"/>
              </a:rPr>
              <a:pPr>
                <a:spcBef>
                  <a:spcPct val="0"/>
                </a:spcBef>
              </a:pPr>
              <a:t>5</a:t>
            </a:fld>
            <a:endParaRPr lang="en-IE" altLang="en-US" dirty="0">
              <a:latin typeface="Arial" panose="020B0604020202020204" pitchFamily="34" charset="0"/>
            </a:endParaRPr>
          </a:p>
        </p:txBody>
      </p:sp>
    </p:spTree>
    <p:extLst>
      <p:ext uri="{BB962C8B-B14F-4D97-AF65-F5344CB8AC3E}">
        <p14:creationId xmlns:p14="http://schemas.microsoft.com/office/powerpoint/2010/main" val="129415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5013" y="4400549"/>
            <a:ext cx="5697187" cy="4284663"/>
          </a:xfrm>
        </p:spPr>
        <p:txBody>
          <a:bodyPr/>
          <a:lstStyle/>
          <a:p>
            <a:r>
              <a:rPr lang="en-IE" dirty="0"/>
              <a:t>Usher &amp; Ramos 9 country study ( 2018) shows gap widest in Germany and Switzerland.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the United States, the UK, Germany, Australia, Switzerland, Canada, the Netherlands, Japan, Sweden and Israel.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kern="1200" dirty="0">
              <a:solidFill>
                <a:schemeClr val="tx1"/>
              </a:solidFill>
              <a:effectLst/>
              <a:latin typeface="+mn-lt"/>
              <a:ea typeface="+mn-ea"/>
              <a:cs typeface="+mn-cs"/>
            </a:endParaRPr>
          </a:p>
          <a:p>
            <a:pPr marL="11113" algn="just">
              <a:lnSpc>
                <a:spcPct val="110000"/>
              </a:lnSpc>
              <a:spcBef>
                <a:spcPts val="600"/>
              </a:spcBef>
              <a:buClr>
                <a:schemeClr val="tx1"/>
              </a:buClr>
              <a:buFont typeface="Arial" panose="020B0604020202020204" pitchFamily="34" charset="0"/>
              <a:buChar char="•"/>
            </a:pPr>
            <a:r>
              <a:rPr lang="en-GB" dirty="0"/>
              <a:t>The extent to which some universities are much more engaged in R&amp;D cooperation with the local business sector than others depends in large part on a university’s own research capabilities, strategic priorities and dedicated resources, but is also a reflection of their city’s or region’s industrial and economic “absorptive capacity”.  Russell group universities in London, Oxford and Cambridge benefit from the knowledge-demand of their immediate geographical surroundings. Strong city-level collaborative ties with local industry may also spill over to a dominant position as a knowledge-supplier to businesses in entire surrounding region. Further afield, many of the UK’s leading universities are heavily engaged in processes of research internationalization, part of which involves being active in joint R&amp;D with industry abroad (such as foreign subsidiaries or affiliations of pharmaceutical multinationals). Some of those internationalized universities cooperate with an extensive range of firms scattered across the globe.  According to Foskett and Maringe (2010), increased internationalisation is “the inevitable path for universities to enable them to operate in the global markets to which they will be exposed”</a:t>
            </a:r>
            <a:r>
              <a:rPr lang="en-GB" i="1" dirty="0"/>
              <a:t>. (</a:t>
            </a:r>
            <a:r>
              <a:rPr lang="en-GB" dirty="0"/>
              <a:t>Hazelkorn &amp; Tijssen, 2018) </a:t>
            </a:r>
            <a:r>
              <a:rPr lang="en-GB" sz="1200" dirty="0"/>
              <a:t> </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p>
            <a:endParaRPr lang="en-IE" dirty="0"/>
          </a:p>
        </p:txBody>
      </p:sp>
      <p:sp>
        <p:nvSpPr>
          <p:cNvPr id="4" name="Slide Number Placeholder 3"/>
          <p:cNvSpPr>
            <a:spLocks noGrp="1"/>
          </p:cNvSpPr>
          <p:nvPr>
            <p:ph type="sldNum" sz="quarter" idx="5"/>
          </p:nvPr>
        </p:nvSpPr>
        <p:spPr/>
        <p:txBody>
          <a:bodyPr/>
          <a:lstStyle/>
          <a:p>
            <a:fld id="{2B1CD9F6-ADFB-4B4A-9B0F-530EC32CDA31}" type="slidenum">
              <a:rPr lang="en-IE" smtClean="0"/>
              <a:t>6</a:t>
            </a:fld>
            <a:endParaRPr lang="en-IE" dirty="0"/>
          </a:p>
        </p:txBody>
      </p:sp>
    </p:spTree>
    <p:extLst>
      <p:ext uri="{BB962C8B-B14F-4D97-AF65-F5344CB8AC3E}">
        <p14:creationId xmlns:p14="http://schemas.microsoft.com/office/powerpoint/2010/main" val="3450948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68135" y="4400549"/>
            <a:ext cx="6103917" cy="4284663"/>
          </a:xfrm>
        </p:spPr>
        <p:txBody>
          <a:bodyPr/>
          <a:lstStyle/>
          <a:p>
            <a:pPr algn="just">
              <a:spcBef>
                <a:spcPts val="600"/>
              </a:spcBef>
            </a:pPr>
            <a:r>
              <a:rPr lang="en-GB" sz="1200" kern="1200" dirty="0">
                <a:solidFill>
                  <a:schemeClr val="tx1"/>
                </a:solidFill>
                <a:effectLst/>
                <a:latin typeface="+mn-lt"/>
                <a:ea typeface="+mn-ea"/>
                <a:cs typeface="+mn-cs"/>
              </a:rPr>
              <a:t>﻿A survey conducted for the Civic University Commission noted:</a:t>
            </a:r>
            <a:endParaRPr lang="en-IE" sz="1200" kern="1200" dirty="0">
              <a:solidFill>
                <a:schemeClr val="tx1"/>
              </a:solidFill>
              <a:effectLst/>
              <a:latin typeface="+mn-lt"/>
              <a:ea typeface="+mn-ea"/>
              <a:cs typeface="+mn-cs"/>
            </a:endParaRPr>
          </a:p>
          <a:p>
            <a:pPr algn="just">
              <a:spcBef>
                <a:spcPts val="600"/>
              </a:spcBef>
            </a:pPr>
            <a:r>
              <a:rPr lang="en-GB" sz="1200" kern="1200" dirty="0">
                <a:solidFill>
                  <a:schemeClr val="tx1"/>
                </a:solidFill>
                <a:effectLst/>
                <a:latin typeface="+mn-lt"/>
                <a:ea typeface="+mn-ea"/>
                <a:cs typeface="+mn-cs"/>
              </a:rPr>
              <a:t>“only 19% of social group ABC1 respondents had never visited their local university across the ten [compared] cities. For social group C2DE that figure was higher, with 30% of respondents on average across the ten cities never having visited a local campus. There’s also a big regional difference: just 21% had been to their local university in the last 12 months in Bradford, compared to 59% in Norwich” (UPP Foundation, 2018, p. 16).</a:t>
            </a:r>
            <a:endParaRPr lang="en-IE" sz="1200" kern="1200" dirty="0">
              <a:solidFill>
                <a:schemeClr val="tx1"/>
              </a:solidFill>
              <a:effectLst/>
              <a:latin typeface="+mn-lt"/>
              <a:ea typeface="+mn-ea"/>
              <a:cs typeface="+mn-cs"/>
            </a:endParaRPr>
          </a:p>
          <a:p>
            <a:pPr algn="just">
              <a:spcBef>
                <a:spcPts val="600"/>
              </a:spcBef>
            </a:pPr>
            <a:endParaRPr lang="en-IE" dirty="0"/>
          </a:p>
          <a:p>
            <a:pPr algn="just">
              <a:spcBef>
                <a:spcPts val="600"/>
              </a:spcBef>
            </a:pPr>
            <a:r>
              <a:rPr lang="en-GB" sz="1200" kern="1200" dirty="0">
                <a:solidFill>
                  <a:schemeClr val="tx1"/>
                </a:solidFill>
                <a:effectLst/>
                <a:latin typeface="+mn-lt"/>
                <a:ea typeface="+mn-ea"/>
                <a:cs typeface="+mn-cs"/>
              </a:rPr>
              <a:t>the “UK has the 5</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highest regional economic disparities among OECD countries and recorded the 4</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largest increase in disparities between 2000 and 2016” (OECD, 2018, p. 1). </a:t>
            </a:r>
            <a:endParaRPr lang="en-IE" dirty="0"/>
          </a:p>
          <a:p>
            <a:pPr algn="just">
              <a:spcBef>
                <a:spcPts val="600"/>
              </a:spcBef>
            </a:pPr>
            <a:endParaRPr lang="en-IE" dirty="0"/>
          </a:p>
          <a:p>
            <a:pPr algn="just">
              <a:spcBef>
                <a:spcPts val="600"/>
              </a:spcBef>
            </a:pPr>
            <a:r>
              <a:rPr lang="en-GB" sz="1200" kern="1200" dirty="0">
                <a:solidFill>
                  <a:schemeClr val="tx1"/>
                </a:solidFill>
                <a:effectLst/>
                <a:latin typeface="+mn-lt"/>
                <a:ea typeface="+mn-ea"/>
                <a:cs typeface="+mn-cs"/>
              </a:rPr>
              <a:t>Most significantly, is the extent to which regional divisions are widening, illustrating the reciprocity which underpins university-regional development. A 2018 survey of Vice Chancellors regards institutional failures or closures, greater stratification and specialisation of provision as “quite possible”, acknowledging that changing fortunes are likely to result in the “strong getting stronger while the very weak are under considerable threat.” </a:t>
            </a:r>
            <a:endParaRPr lang="en-IE" dirty="0"/>
          </a:p>
        </p:txBody>
      </p:sp>
      <p:sp>
        <p:nvSpPr>
          <p:cNvPr id="4" name="Slide Number Placeholder 3"/>
          <p:cNvSpPr>
            <a:spLocks noGrp="1"/>
          </p:cNvSpPr>
          <p:nvPr>
            <p:ph type="sldNum" sz="quarter" idx="5"/>
          </p:nvPr>
        </p:nvSpPr>
        <p:spPr/>
        <p:txBody>
          <a:bodyPr/>
          <a:lstStyle/>
          <a:p>
            <a:fld id="{2B1CD9F6-ADFB-4B4A-9B0F-530EC32CDA31}" type="slidenum">
              <a:rPr lang="en-IE" smtClean="0"/>
              <a:t>7</a:t>
            </a:fld>
            <a:endParaRPr lang="en-IE" dirty="0"/>
          </a:p>
        </p:txBody>
      </p:sp>
    </p:spTree>
    <p:extLst>
      <p:ext uri="{BB962C8B-B14F-4D97-AF65-F5344CB8AC3E}">
        <p14:creationId xmlns:p14="http://schemas.microsoft.com/office/powerpoint/2010/main" val="3691427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4400" spc="-50" baseline="0">
                <a:solidFill>
                  <a:srgbClr val="002060"/>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92440" y="5712921"/>
            <a:ext cx="4011930" cy="106299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4400" b="0">
                <a:solidFill>
                  <a:srgbClr val="002060"/>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92440" y="5712921"/>
            <a:ext cx="4011930" cy="106299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12/5/18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12/5/18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12/5/18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12/5/18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12/5/18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92440" y="5712921"/>
            <a:ext cx="4011930" cy="1062990"/>
          </a:xfrm>
          <a:prstGeom prst="rect">
            <a:avLst/>
          </a:prstGeom>
        </p:spPr>
      </p:pic>
    </p:spTree>
    <p:extLst>
      <p:ext uri="{BB962C8B-B14F-4D97-AF65-F5344CB8AC3E}">
        <p14:creationId xmlns:p14="http://schemas.microsoft.com/office/powerpoint/2010/main" val="82757371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dt="0"/>
  <p:txStyles>
    <p:titleStyle>
      <a:lvl1pPr algn="l" defTabSz="914400" rtl="0" eaLnBrk="1" latinLnBrk="0" hangingPunct="1">
        <a:lnSpc>
          <a:spcPct val="85000"/>
        </a:lnSpc>
        <a:spcBef>
          <a:spcPct val="0"/>
        </a:spcBef>
        <a:buNone/>
        <a:defRPr sz="4400" kern="1200" spc="-50" baseline="0">
          <a:solidFill>
            <a:srgbClr val="002060"/>
          </a:solidFill>
          <a:latin typeface="+mn-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dirty="0"/>
              <a:t> </a:t>
            </a:r>
            <a:br>
              <a:rPr lang="en-US" dirty="0"/>
            </a:br>
            <a:br>
              <a:rPr lang="en-US" dirty="0">
                <a:solidFill>
                  <a:srgbClr val="002060"/>
                </a:solidFill>
              </a:rPr>
            </a:br>
            <a:endParaRPr lang="en-IE" dirty="0">
              <a:solidFill>
                <a:srgbClr val="002060"/>
              </a:solidFill>
            </a:endParaRPr>
          </a:p>
        </p:txBody>
      </p:sp>
      <p:sp>
        <p:nvSpPr>
          <p:cNvPr id="3" name="Subtitle 2">
            <a:extLst>
              <a:ext uri="{FF2B5EF4-FFF2-40B4-BE49-F238E27FC236}">
                <a16:creationId xmlns:a16="http://schemas.microsoft.com/office/drawing/2014/main" id="{A7C7373F-5846-B34A-956A-0F4A269C5675}"/>
              </a:ext>
            </a:extLst>
          </p:cNvPr>
          <p:cNvSpPr>
            <a:spLocks noGrp="1"/>
          </p:cNvSpPr>
          <p:nvPr>
            <p:ph type="subTitle" idx="1"/>
          </p:nvPr>
        </p:nvSpPr>
        <p:spPr>
          <a:xfrm>
            <a:off x="1100051" y="4455621"/>
            <a:ext cx="10058400" cy="1795054"/>
          </a:xfrm>
        </p:spPr>
        <p:txBody>
          <a:bodyPr>
            <a:normAutofit lnSpcReduction="10000"/>
          </a:bodyPr>
          <a:lstStyle/>
          <a:p>
            <a:pPr>
              <a:lnSpc>
                <a:spcPct val="120000"/>
              </a:lnSpc>
              <a:spcBef>
                <a:spcPts val="0"/>
              </a:spcBef>
              <a:spcAft>
                <a:spcPts val="0"/>
              </a:spcAft>
              <a:defRPr/>
            </a:pPr>
            <a:r>
              <a:rPr lang="en-US" sz="1900" dirty="0">
                <a:solidFill>
                  <a:srgbClr val="002060"/>
                </a:solidFill>
                <a:ea typeface="Verdana" pitchFamily="34" charset="0"/>
                <a:cs typeface="Verdana" pitchFamily="34" charset="0"/>
              </a:rPr>
              <a:t>Professor Ellen Hazelkorn</a:t>
            </a:r>
          </a:p>
          <a:p>
            <a:pPr>
              <a:lnSpc>
                <a:spcPct val="120000"/>
              </a:lnSpc>
              <a:spcBef>
                <a:spcPts val="0"/>
              </a:spcBef>
              <a:spcAft>
                <a:spcPts val="0"/>
              </a:spcAft>
              <a:defRPr/>
            </a:pPr>
            <a:r>
              <a:rPr lang="en-US" sz="1900" dirty="0">
                <a:solidFill>
                  <a:srgbClr val="002060"/>
                </a:solidFill>
                <a:ea typeface="Verdana" pitchFamily="34" charset="0"/>
                <a:cs typeface="Verdana" pitchFamily="34" charset="0"/>
              </a:rPr>
              <a:t>BH Associates</a:t>
            </a:r>
          </a:p>
          <a:p>
            <a:pPr>
              <a:lnSpc>
                <a:spcPct val="120000"/>
              </a:lnSpc>
              <a:spcBef>
                <a:spcPts val="0"/>
              </a:spcBef>
              <a:spcAft>
                <a:spcPts val="0"/>
              </a:spcAft>
              <a:defRPr/>
            </a:pPr>
            <a:r>
              <a:rPr lang="en-US" sz="1900" dirty="0">
                <a:solidFill>
                  <a:srgbClr val="002060"/>
                </a:solidFill>
                <a:ea typeface="Verdana" pitchFamily="34" charset="0"/>
                <a:cs typeface="Verdana" pitchFamily="34" charset="0"/>
              </a:rPr>
              <a:t>SRHE Annual Conference. Plenary 2. </a:t>
            </a:r>
            <a:r>
              <a:rPr lang="en-IE" sz="1900" dirty="0">
                <a:solidFill>
                  <a:srgbClr val="002060"/>
                </a:solidFill>
              </a:rPr>
              <a:t>Can excellence and inclusion cohabit? Addressing significant research questions</a:t>
            </a:r>
          </a:p>
          <a:p>
            <a:pPr>
              <a:lnSpc>
                <a:spcPct val="120000"/>
              </a:lnSpc>
              <a:spcBef>
                <a:spcPts val="0"/>
              </a:spcBef>
              <a:spcAft>
                <a:spcPts val="0"/>
              </a:spcAft>
              <a:defRPr/>
            </a:pPr>
            <a:r>
              <a:rPr lang="en-US" sz="1900" dirty="0">
                <a:solidFill>
                  <a:srgbClr val="002060"/>
                </a:solidFill>
                <a:ea typeface="Verdana" pitchFamily="34" charset="0"/>
                <a:cs typeface="Verdana" pitchFamily="34" charset="0"/>
              </a:rPr>
              <a:t>6 December 2018</a:t>
            </a:r>
          </a:p>
          <a:p>
            <a:endParaRPr lang="en-US" dirty="0"/>
          </a:p>
        </p:txBody>
      </p:sp>
      <p:sp>
        <p:nvSpPr>
          <p:cNvPr id="2" name="Rectangle 1">
            <a:extLst>
              <a:ext uri="{FF2B5EF4-FFF2-40B4-BE49-F238E27FC236}">
                <a16:creationId xmlns:a16="http://schemas.microsoft.com/office/drawing/2014/main" id="{D76B1A2C-1ADE-6D49-BCAB-4CAA0B757AB7}"/>
              </a:ext>
            </a:extLst>
          </p:cNvPr>
          <p:cNvSpPr/>
          <p:nvPr/>
        </p:nvSpPr>
        <p:spPr>
          <a:xfrm>
            <a:off x="1097280" y="2988859"/>
            <a:ext cx="9997439" cy="1446550"/>
          </a:xfrm>
          <a:prstGeom prst="rect">
            <a:avLst/>
          </a:prstGeom>
        </p:spPr>
        <p:txBody>
          <a:bodyPr wrap="square">
            <a:spAutoFit/>
          </a:bodyPr>
          <a:lstStyle/>
          <a:p>
            <a:r>
              <a:rPr lang="en-IE" sz="4400" dirty="0">
                <a:solidFill>
                  <a:srgbClr val="002060"/>
                </a:solidFill>
              </a:rPr>
              <a:t>Does a world-class university strategy lift all boats?</a:t>
            </a:r>
            <a:endParaRPr lang="en-US" sz="4400" dirty="0">
              <a:solidFill>
                <a:srgbClr val="002060"/>
              </a:solidFill>
            </a:endParaRPr>
          </a:p>
        </p:txBody>
      </p:sp>
    </p:spTree>
    <p:extLst>
      <p:ext uri="{BB962C8B-B14F-4D97-AF65-F5344CB8AC3E}">
        <p14:creationId xmlns:p14="http://schemas.microsoft.com/office/powerpoint/2010/main" val="135143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739C2-9072-7048-A374-6C329DE91CF4}"/>
              </a:ext>
            </a:extLst>
          </p:cNvPr>
          <p:cNvSpPr>
            <a:spLocks noGrp="1"/>
          </p:cNvSpPr>
          <p:nvPr>
            <p:ph type="title"/>
          </p:nvPr>
        </p:nvSpPr>
        <p:spPr/>
        <p:txBody>
          <a:bodyPr/>
          <a:lstStyle/>
          <a:p>
            <a:r>
              <a:rPr lang="en-US" dirty="0"/>
              <a:t>What are we trying to achieve?</a:t>
            </a:r>
          </a:p>
        </p:txBody>
      </p:sp>
      <p:sp>
        <p:nvSpPr>
          <p:cNvPr id="3" name="Content Placeholder 2">
            <a:extLst>
              <a:ext uri="{FF2B5EF4-FFF2-40B4-BE49-F238E27FC236}">
                <a16:creationId xmlns:a16="http://schemas.microsoft.com/office/drawing/2014/main" id="{F54D693B-3749-A74B-AED8-3C572607935F}"/>
              </a:ext>
            </a:extLst>
          </p:cNvPr>
          <p:cNvSpPr>
            <a:spLocks noGrp="1"/>
          </p:cNvSpPr>
          <p:nvPr>
            <p:ph idx="1"/>
          </p:nvPr>
        </p:nvSpPr>
        <p:spPr/>
        <p:txBody>
          <a:bodyPr/>
          <a:lstStyle/>
          <a:p>
            <a:endParaRPr lang="en-US" altLang="en-US" dirty="0">
              <a:ea typeface="ＭＳ Ｐゴシック" panose="020B0600070205080204" pitchFamily="34" charset="-128"/>
            </a:endParaRPr>
          </a:p>
          <a:p>
            <a:pPr>
              <a:lnSpc>
                <a:spcPct val="200000"/>
              </a:lnSpc>
            </a:pPr>
            <a:r>
              <a:rPr lang="en-US" altLang="en-US" dirty="0">
                <a:ea typeface="ＭＳ Ｐゴシック" panose="020B0600070205080204" pitchFamily="34" charset="-128"/>
              </a:rPr>
              <a:t>To move towards a mass knowledge society (where progress depends on the “wisdom of the many”) or towards an elite knowledge society (where progress depends on the cutting-edge knowledge of the chosen few)?</a:t>
            </a:r>
          </a:p>
          <a:p>
            <a:endParaRPr lang="en-US" dirty="0"/>
          </a:p>
        </p:txBody>
      </p:sp>
    </p:spTree>
    <p:extLst>
      <p:ext uri="{BB962C8B-B14F-4D97-AF65-F5344CB8AC3E}">
        <p14:creationId xmlns:p14="http://schemas.microsoft.com/office/powerpoint/2010/main" val="361236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5747-83D0-7E4C-805A-2F2CDACF6B06}"/>
              </a:ext>
            </a:extLst>
          </p:cNvPr>
          <p:cNvSpPr>
            <a:spLocks noGrp="1"/>
          </p:cNvSpPr>
          <p:nvPr>
            <p:ph type="title"/>
          </p:nvPr>
        </p:nvSpPr>
        <p:spPr/>
        <p:txBody>
          <a:bodyPr/>
          <a:lstStyle/>
          <a:p>
            <a:r>
              <a:rPr lang="en-US" dirty="0"/>
              <a:t>Why a world-class university strategy? </a:t>
            </a:r>
          </a:p>
        </p:txBody>
      </p:sp>
      <p:sp>
        <p:nvSpPr>
          <p:cNvPr id="3" name="Content Placeholder 2">
            <a:extLst>
              <a:ext uri="{FF2B5EF4-FFF2-40B4-BE49-F238E27FC236}">
                <a16:creationId xmlns:a16="http://schemas.microsoft.com/office/drawing/2014/main" id="{BEAB08AF-F6EA-7244-BA7A-7CB6C43B4F43}"/>
              </a:ext>
            </a:extLst>
          </p:cNvPr>
          <p:cNvSpPr>
            <a:spLocks noGrp="1"/>
          </p:cNvSpPr>
          <p:nvPr>
            <p:ph idx="1"/>
          </p:nvPr>
        </p:nvSpPr>
        <p:spPr>
          <a:xfrm>
            <a:off x="1097279" y="1845733"/>
            <a:ext cx="10284953" cy="4725664"/>
          </a:xfrm>
        </p:spPr>
        <p:txBody>
          <a:bodyPr>
            <a:normAutofit fontScale="70000" lnSpcReduction="20000"/>
          </a:bodyPr>
          <a:lstStyle/>
          <a:p>
            <a:pPr>
              <a:lnSpc>
                <a:spcPct val="120000"/>
              </a:lnSpc>
              <a:spcBef>
                <a:spcPts val="600"/>
              </a:spcBef>
              <a:spcAft>
                <a:spcPts val="0"/>
              </a:spcAft>
            </a:pPr>
            <a:r>
              <a:rPr lang="en-GB" altLang="en-US" sz="3300" dirty="0">
                <a:ea typeface="ＭＳ Ｐゴシック" panose="020B0600070205080204" pitchFamily="34" charset="-128"/>
              </a:rPr>
              <a:t>No convincing definition of “world-class university” despite term widely used:</a:t>
            </a:r>
          </a:p>
          <a:p>
            <a:pPr marL="758825" indent="-357188">
              <a:lnSpc>
                <a:spcPct val="120000"/>
              </a:lnSpc>
              <a:spcBef>
                <a:spcPts val="600"/>
              </a:spcBef>
              <a:spcAft>
                <a:spcPts val="0"/>
              </a:spcAft>
              <a:buClr>
                <a:schemeClr val="tx1"/>
              </a:buClr>
              <a:buFont typeface="Arial" panose="020B0604020202020204" pitchFamily="34" charset="0"/>
              <a:buChar char="•"/>
            </a:pPr>
            <a:r>
              <a:rPr lang="en-GB" altLang="en-US" sz="3300" dirty="0">
                <a:ea typeface="ＭＳ Ｐゴシック" panose="020B0600070205080204" pitchFamily="34" charset="-128"/>
              </a:rPr>
              <a:t>Top research performance and prominence in the rankings are key characteristics;</a:t>
            </a:r>
          </a:p>
          <a:p>
            <a:pPr marL="758825" indent="-357188">
              <a:lnSpc>
                <a:spcPct val="120000"/>
              </a:lnSpc>
              <a:spcBef>
                <a:spcPts val="600"/>
              </a:spcBef>
              <a:spcAft>
                <a:spcPts val="0"/>
              </a:spcAft>
              <a:buClr>
                <a:schemeClr val="tx1"/>
              </a:buClr>
              <a:buFont typeface="Arial" panose="020B0604020202020204" pitchFamily="34" charset="0"/>
              <a:buChar char="•"/>
            </a:pPr>
            <a:r>
              <a:rPr lang="en-US" sz="3300" dirty="0"/>
              <a:t>Based around getting a proportion of universities into top 100 of (global) rankings.</a:t>
            </a:r>
          </a:p>
          <a:p>
            <a:pPr>
              <a:lnSpc>
                <a:spcPct val="120000"/>
              </a:lnSpc>
              <a:spcBef>
                <a:spcPts val="600"/>
              </a:spcBef>
              <a:spcAft>
                <a:spcPts val="0"/>
              </a:spcAft>
            </a:pPr>
            <a:r>
              <a:rPr lang="en-US" sz="3300" dirty="0"/>
              <a:t>This is because:</a:t>
            </a:r>
          </a:p>
          <a:p>
            <a:pPr marL="742950" lvl="1" indent="-342900" algn="just">
              <a:lnSpc>
                <a:spcPct val="120000"/>
              </a:lnSpc>
              <a:spcBef>
                <a:spcPts val="600"/>
              </a:spcBef>
              <a:spcAft>
                <a:spcPts val="0"/>
              </a:spcAft>
              <a:buClr>
                <a:schemeClr val="tx1"/>
              </a:buClr>
              <a:buSzPct val="100000"/>
              <a:buFont typeface="Arial" panose="020B0604020202020204" pitchFamily="34" charset="0"/>
              <a:buChar char="•"/>
            </a:pPr>
            <a:r>
              <a:rPr lang="en-GB" altLang="en-US" sz="3300" dirty="0">
                <a:ea typeface="ＭＳ Ｐゴシック" charset="-128"/>
              </a:rPr>
              <a:t>International reputation and status for nations/HEIs, as well as individuals;</a:t>
            </a:r>
          </a:p>
          <a:p>
            <a:pPr marL="742950" lvl="1" indent="-342900" algn="just">
              <a:lnSpc>
                <a:spcPct val="120000"/>
              </a:lnSpc>
              <a:spcBef>
                <a:spcPts val="600"/>
              </a:spcBef>
              <a:spcAft>
                <a:spcPts val="0"/>
              </a:spcAft>
              <a:buClr>
                <a:schemeClr val="tx1"/>
              </a:buClr>
              <a:buSzPct val="100000"/>
              <a:buFont typeface="Arial" panose="020B0604020202020204" pitchFamily="34" charset="0"/>
              <a:buChar char="•"/>
            </a:pPr>
            <a:r>
              <a:rPr lang="en-IE" altLang="en-US" sz="3300" dirty="0">
                <a:ea typeface="ＭＳ Ｐゴシック" charset="-128"/>
              </a:rPr>
              <a:t>Performance assessment of scientific-scholarly research;</a:t>
            </a:r>
          </a:p>
          <a:p>
            <a:pPr marL="742950" lvl="1" indent="-342900" algn="just">
              <a:lnSpc>
                <a:spcPct val="120000"/>
              </a:lnSpc>
              <a:spcBef>
                <a:spcPts val="600"/>
              </a:spcBef>
              <a:spcAft>
                <a:spcPts val="0"/>
              </a:spcAft>
              <a:buClr>
                <a:schemeClr val="tx1"/>
              </a:buClr>
              <a:buSzPct val="100000"/>
              <a:buFont typeface="Arial" panose="020B0604020202020204" pitchFamily="34" charset="0"/>
              <a:buChar char="•"/>
            </a:pPr>
            <a:r>
              <a:rPr lang="en-GB" altLang="en-US" sz="3300" dirty="0">
                <a:ea typeface="ＭＳ Ｐゴシック" charset="-128"/>
              </a:rPr>
              <a:t>Beacon to attract/retain investment, business and talent;  </a:t>
            </a:r>
          </a:p>
          <a:p>
            <a:pPr marL="742950" lvl="1" indent="-342900" algn="just">
              <a:lnSpc>
                <a:spcPct val="120000"/>
              </a:lnSpc>
              <a:spcBef>
                <a:spcPts val="600"/>
              </a:spcBef>
              <a:spcAft>
                <a:spcPts val="0"/>
              </a:spcAft>
              <a:buClr>
                <a:schemeClr val="tx1"/>
              </a:buClr>
              <a:buSzPct val="100000"/>
              <a:buFont typeface="Arial" panose="020B0604020202020204" pitchFamily="34" charset="0"/>
              <a:buChar char="•"/>
            </a:pPr>
            <a:r>
              <a:rPr lang="en-IE" altLang="en-US" sz="3300" dirty="0">
                <a:ea typeface="ＭＳ Ｐゴシック" charset="-128"/>
              </a:rPr>
              <a:t>National geo-political positioning and pride;</a:t>
            </a:r>
          </a:p>
          <a:p>
            <a:pPr marL="742950" lvl="1" indent="-342900" algn="just">
              <a:lnSpc>
                <a:spcPct val="120000"/>
              </a:lnSpc>
              <a:spcBef>
                <a:spcPts val="600"/>
              </a:spcBef>
              <a:spcAft>
                <a:spcPts val="0"/>
              </a:spcAft>
              <a:buClr>
                <a:schemeClr val="tx1"/>
              </a:buClr>
              <a:buSzPct val="100000"/>
              <a:buFont typeface="Arial" panose="020B0604020202020204" pitchFamily="34" charset="0"/>
              <a:buChar char="•"/>
            </a:pPr>
            <a:r>
              <a:rPr lang="en-IE" altLang="en-US" sz="3300" dirty="0">
                <a:ea typeface="ＭＳ Ｐゴシック" charset="-128"/>
              </a:rPr>
              <a:t>International comparability in a global world is vital.</a:t>
            </a:r>
          </a:p>
          <a:p>
            <a:endParaRPr lang="en-US" dirty="0"/>
          </a:p>
        </p:txBody>
      </p:sp>
    </p:spTree>
    <p:extLst>
      <p:ext uri="{BB962C8B-B14F-4D97-AF65-F5344CB8AC3E}">
        <p14:creationId xmlns:p14="http://schemas.microsoft.com/office/powerpoint/2010/main" val="2074430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90067-1FA1-6B4F-A3A2-A968CC6C388C}"/>
              </a:ext>
            </a:extLst>
          </p:cNvPr>
          <p:cNvSpPr>
            <a:spLocks noGrp="1"/>
          </p:cNvSpPr>
          <p:nvPr>
            <p:ph type="title"/>
          </p:nvPr>
        </p:nvSpPr>
        <p:spPr/>
        <p:txBody>
          <a:bodyPr>
            <a:normAutofit/>
          </a:bodyPr>
          <a:lstStyle/>
          <a:p>
            <a:r>
              <a:rPr lang="en-US" dirty="0"/>
              <a:t>What’s a rankings-led strategy? </a:t>
            </a:r>
            <a:endParaRPr lang="en-IE" dirty="0"/>
          </a:p>
        </p:txBody>
      </p:sp>
      <p:sp>
        <p:nvSpPr>
          <p:cNvPr id="3" name="Content Placeholder 2">
            <a:extLst>
              <a:ext uri="{FF2B5EF4-FFF2-40B4-BE49-F238E27FC236}">
                <a16:creationId xmlns:a16="http://schemas.microsoft.com/office/drawing/2014/main" id="{D03C642B-2856-8548-8159-CCC9C3B73965}"/>
              </a:ext>
            </a:extLst>
          </p:cNvPr>
          <p:cNvSpPr>
            <a:spLocks noGrp="1"/>
          </p:cNvSpPr>
          <p:nvPr>
            <p:ph idx="1"/>
          </p:nvPr>
        </p:nvSpPr>
        <p:spPr>
          <a:xfrm>
            <a:off x="905435" y="1860176"/>
            <a:ext cx="10434918" cy="4424083"/>
          </a:xfrm>
        </p:spPr>
        <p:txBody>
          <a:bodyPr>
            <a:noAutofit/>
          </a:bodyPr>
          <a:lstStyle/>
          <a:p>
            <a:pPr marL="0" indent="0" algn="just">
              <a:lnSpc>
                <a:spcPct val="100000"/>
              </a:lnSpc>
              <a:spcBef>
                <a:spcPts val="600"/>
              </a:spcBef>
              <a:spcAft>
                <a:spcPts val="0"/>
              </a:spcAft>
              <a:buNone/>
            </a:pPr>
            <a:r>
              <a:rPr lang="en-US" sz="2300" dirty="0"/>
              <a:t>Many governments have introduced policies to boost performance, build critical mass &amp; attract high-achieving students/researchers → rise in the rankings.  </a:t>
            </a:r>
          </a:p>
          <a:p>
            <a:pPr marL="715963" indent="-352425" algn="just">
              <a:lnSpc>
                <a:spcPct val="100000"/>
              </a:lnSpc>
              <a:spcBef>
                <a:spcPts val="600"/>
              </a:spcBef>
              <a:spcAft>
                <a:spcPts val="0"/>
              </a:spcAft>
              <a:buClr>
                <a:schemeClr val="tx1"/>
              </a:buClr>
              <a:buFont typeface="Arial" panose="020B0604020202020204" pitchFamily="34" charset="0"/>
              <a:buChar char="•"/>
            </a:pPr>
            <a:r>
              <a:rPr lang="en-IE" sz="2300" dirty="0"/>
              <a:t>Emphasis on picking-winners, and the performance of top/elite universities creates misconceptions about overall “system” performance; </a:t>
            </a:r>
          </a:p>
          <a:p>
            <a:pPr marL="715963" indent="-352425" algn="just">
              <a:lnSpc>
                <a:spcPct val="100000"/>
              </a:lnSpc>
              <a:spcBef>
                <a:spcPts val="600"/>
              </a:spcBef>
              <a:spcAft>
                <a:spcPts val="0"/>
              </a:spcAft>
              <a:buClr>
                <a:schemeClr val="tx1"/>
              </a:buClr>
              <a:buFont typeface="Arial" panose="020B0604020202020204" pitchFamily="34" charset="0"/>
              <a:buChar char="•"/>
            </a:pPr>
            <a:r>
              <a:rPr lang="en-IE" sz="2300" dirty="0"/>
              <a:t>Global prestige and reputation become dominant drivers of policy and decision-making rather than quality, societal impact, greater equity or diversity, etc.;</a:t>
            </a:r>
          </a:p>
          <a:p>
            <a:pPr marL="715963" indent="-352425" algn="just">
              <a:lnSpc>
                <a:spcPct val="100000"/>
              </a:lnSpc>
              <a:spcBef>
                <a:spcPts val="600"/>
              </a:spcBef>
              <a:spcAft>
                <a:spcPts val="0"/>
              </a:spcAft>
              <a:buClr>
                <a:schemeClr val="tx1"/>
              </a:buClr>
              <a:buFont typeface="Arial" panose="020B0604020202020204" pitchFamily="34" charset="0"/>
              <a:buChar char="•"/>
            </a:pPr>
            <a:r>
              <a:rPr lang="en-IE" sz="2300" dirty="0"/>
              <a:t>Priorities, practices and indicators of success based upon rankings rather than what’s relevant or beneficial.</a:t>
            </a:r>
          </a:p>
          <a:p>
            <a:pPr marL="363538" indent="0" algn="just">
              <a:lnSpc>
                <a:spcPct val="100000"/>
              </a:lnSpc>
              <a:spcBef>
                <a:spcPts val="600"/>
              </a:spcBef>
              <a:spcAft>
                <a:spcPts val="0"/>
              </a:spcAft>
              <a:buClr>
                <a:schemeClr val="tx1"/>
              </a:buClr>
              <a:buNone/>
            </a:pPr>
            <a:endParaRPr lang="en-GB" altLang="en-US" sz="2200" dirty="0">
              <a:ea typeface="ＭＳ Ｐゴシック" charset="-128"/>
            </a:endParaRPr>
          </a:p>
          <a:p>
            <a:pPr marL="0" indent="0">
              <a:lnSpc>
                <a:spcPct val="100000"/>
              </a:lnSpc>
              <a:spcBef>
                <a:spcPts val="600"/>
              </a:spcBef>
              <a:spcAft>
                <a:spcPts val="0"/>
              </a:spcAft>
              <a:buClr>
                <a:schemeClr val="tx1"/>
              </a:buClr>
              <a:buNone/>
            </a:pPr>
            <a:endParaRPr lang="en-IE" sz="2000" dirty="0"/>
          </a:p>
          <a:p>
            <a:pPr marL="0" indent="0">
              <a:lnSpc>
                <a:spcPct val="100000"/>
              </a:lnSpc>
              <a:spcBef>
                <a:spcPts val="600"/>
              </a:spcBef>
              <a:spcAft>
                <a:spcPts val="0"/>
              </a:spcAft>
              <a:buClr>
                <a:schemeClr val="tx1"/>
              </a:buClr>
              <a:buNone/>
            </a:pPr>
            <a:endParaRPr lang="en-IE" dirty="0"/>
          </a:p>
        </p:txBody>
      </p:sp>
    </p:spTree>
    <p:extLst>
      <p:ext uri="{BB962C8B-B14F-4D97-AF65-F5344CB8AC3E}">
        <p14:creationId xmlns:p14="http://schemas.microsoft.com/office/powerpoint/2010/main" val="281474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04A1F511-6DA6-B845-8FC8-BE2AE50801CE}"/>
              </a:ext>
            </a:extLst>
          </p:cNvPr>
          <p:cNvSpPr>
            <a:spLocks noGrp="1"/>
          </p:cNvSpPr>
          <p:nvPr>
            <p:ph type="title"/>
          </p:nvPr>
        </p:nvSpPr>
        <p:spPr/>
        <p:txBody>
          <a:bodyPr>
            <a:normAutofit/>
          </a:bodyPr>
          <a:lstStyle/>
          <a:p>
            <a:r>
              <a:rPr lang="en-IE" altLang="en-US" dirty="0">
                <a:ea typeface="ＭＳ Ｐゴシック" panose="020B0600070205080204" pitchFamily="34" charset="-128"/>
              </a:rPr>
              <a:t>Influence of rankings on decisions &amp; choice</a:t>
            </a:r>
          </a:p>
        </p:txBody>
      </p:sp>
      <p:sp>
        <p:nvSpPr>
          <p:cNvPr id="3" name="Content Placeholder 2">
            <a:extLst>
              <a:ext uri="{FF2B5EF4-FFF2-40B4-BE49-F238E27FC236}">
                <a16:creationId xmlns:a16="http://schemas.microsoft.com/office/drawing/2014/main" id="{C7255682-DD2A-0E47-BD07-0CCF9D9AA99F}"/>
              </a:ext>
            </a:extLst>
          </p:cNvPr>
          <p:cNvSpPr>
            <a:spLocks noGrp="1"/>
          </p:cNvSpPr>
          <p:nvPr>
            <p:ph idx="1"/>
          </p:nvPr>
        </p:nvSpPr>
        <p:spPr>
          <a:xfrm>
            <a:off x="1097280" y="1845733"/>
            <a:ext cx="10216714" cy="4725663"/>
          </a:xfrm>
        </p:spPr>
        <p:txBody>
          <a:bodyPr>
            <a:normAutofit fontScale="92500"/>
          </a:bodyPr>
          <a:lstStyle/>
          <a:p>
            <a:pPr marL="12700" indent="0">
              <a:lnSpc>
                <a:spcPct val="110000"/>
              </a:lnSpc>
              <a:spcBef>
                <a:spcPts val="600"/>
              </a:spcBef>
              <a:spcAft>
                <a:spcPts val="0"/>
              </a:spcAft>
              <a:buNone/>
              <a:defRPr/>
            </a:pPr>
            <a:r>
              <a:rPr lang="en-GB" altLang="en-US" sz="2500" dirty="0"/>
              <a:t>Over 50% HEIs have made strategic, organizational, managerial or academic decisions to improve position in rankings:</a:t>
            </a:r>
          </a:p>
          <a:p>
            <a:pPr marL="715963" lvl="2" indent="-352425">
              <a:lnSpc>
                <a:spcPct val="110000"/>
              </a:lnSpc>
              <a:spcBef>
                <a:spcPts val="600"/>
              </a:spcBef>
              <a:spcAft>
                <a:spcPts val="0"/>
              </a:spcAft>
              <a:buClr>
                <a:schemeClr val="tx1"/>
              </a:buClr>
              <a:buFont typeface="Arial" panose="020B0604020202020204" pitchFamily="34" charset="0"/>
              <a:buChar char="•"/>
              <a:defRPr/>
            </a:pPr>
            <a:r>
              <a:rPr lang="en-IE" sz="2500" dirty="0"/>
              <a:t>Highlight ambition and set explicit strategic goal;</a:t>
            </a:r>
          </a:p>
          <a:p>
            <a:pPr marL="715963" lvl="1" indent="-311150">
              <a:lnSpc>
                <a:spcPct val="110000"/>
              </a:lnSpc>
              <a:spcBef>
                <a:spcPts val="600"/>
              </a:spcBef>
              <a:spcAft>
                <a:spcPts val="0"/>
              </a:spcAft>
              <a:buClr>
                <a:schemeClr val="tx1"/>
              </a:buClr>
              <a:buFont typeface="Arial" panose="020B0604020202020204" pitchFamily="34" charset="0"/>
              <a:buChar char="•"/>
              <a:defRPr/>
            </a:pPr>
            <a:r>
              <a:rPr lang="en-GB" altLang="en-US" sz="2500" dirty="0"/>
              <a:t>Revise policy and resource allocation; </a:t>
            </a:r>
          </a:p>
          <a:p>
            <a:pPr marL="715963" lvl="1" indent="-311150">
              <a:lnSpc>
                <a:spcPct val="110000"/>
              </a:lnSpc>
              <a:spcBef>
                <a:spcPts val="600"/>
              </a:spcBef>
              <a:spcAft>
                <a:spcPts val="0"/>
              </a:spcAft>
              <a:buClr>
                <a:schemeClr val="tx1"/>
              </a:buClr>
              <a:buFont typeface="Arial" panose="020B0604020202020204" pitchFamily="34" charset="0"/>
              <a:buChar char="•"/>
              <a:defRPr/>
            </a:pPr>
            <a:r>
              <a:rPr lang="en-GB" altLang="en-US" sz="2500" dirty="0"/>
              <a:t>Changes to student entry, and academic recruitment/promotional criteria;</a:t>
            </a:r>
          </a:p>
          <a:p>
            <a:pPr marL="715963" lvl="2" indent="-352425">
              <a:lnSpc>
                <a:spcPct val="110000"/>
              </a:lnSpc>
              <a:spcBef>
                <a:spcPts val="600"/>
              </a:spcBef>
              <a:spcAft>
                <a:spcPts val="0"/>
              </a:spcAft>
              <a:buClr>
                <a:schemeClr val="tx1"/>
              </a:buClr>
              <a:buFont typeface="Arial" panose="020B0604020202020204" pitchFamily="34" charset="0"/>
              <a:buChar char="•"/>
              <a:defRPr/>
            </a:pPr>
            <a:r>
              <a:rPr lang="en-US" sz="2500" dirty="0"/>
              <a:t>Identify under-performers and "reputational" disciplines.</a:t>
            </a:r>
          </a:p>
          <a:p>
            <a:pPr marL="12700" indent="0">
              <a:lnSpc>
                <a:spcPct val="110000"/>
              </a:lnSpc>
              <a:spcBef>
                <a:spcPts val="600"/>
              </a:spcBef>
              <a:spcAft>
                <a:spcPts val="0"/>
              </a:spcAft>
              <a:buNone/>
              <a:defRPr/>
            </a:pPr>
            <a:r>
              <a:rPr lang="en-IE" sz="2500" dirty="0"/>
              <a:t>Students, high achievers and international, use rankings to inform choice;</a:t>
            </a:r>
          </a:p>
          <a:p>
            <a:pPr marL="12700" indent="0">
              <a:lnSpc>
                <a:spcPct val="110000"/>
              </a:lnSpc>
              <a:spcBef>
                <a:spcPts val="600"/>
              </a:spcBef>
              <a:spcAft>
                <a:spcPts val="0"/>
              </a:spcAft>
              <a:buNone/>
              <a:defRPr/>
            </a:pPr>
            <a:r>
              <a:rPr lang="en-IE" sz="2500" dirty="0"/>
              <a:t>Identify potential partners or membership of international networks;</a:t>
            </a:r>
          </a:p>
          <a:p>
            <a:pPr marL="12700" indent="0">
              <a:lnSpc>
                <a:spcPct val="110000"/>
              </a:lnSpc>
              <a:spcBef>
                <a:spcPts val="600"/>
              </a:spcBef>
              <a:spcAft>
                <a:spcPts val="0"/>
              </a:spcAft>
              <a:buNone/>
              <a:defRPr/>
            </a:pPr>
            <a:r>
              <a:rPr lang="en-IE" sz="2500" dirty="0"/>
              <a:t>Employers and other stakeholders use rankings for recruitment or publicity purposes;</a:t>
            </a:r>
          </a:p>
          <a:p>
            <a:pPr marL="12700" indent="0">
              <a:lnSpc>
                <a:spcPct val="110000"/>
              </a:lnSpc>
              <a:spcBef>
                <a:spcPts val="600"/>
              </a:spcBef>
              <a:spcAft>
                <a:spcPts val="0"/>
              </a:spcAft>
              <a:buNone/>
              <a:defRPr/>
            </a:pPr>
            <a:r>
              <a:rPr lang="en-IE" sz="2500" dirty="0"/>
              <a:t>Governments policy is increasingly influenced by rankings.     </a:t>
            </a:r>
          </a:p>
          <a:p>
            <a:pPr lvl="1">
              <a:spcBef>
                <a:spcPts val="600"/>
              </a:spcBef>
              <a:spcAft>
                <a:spcPts val="600"/>
              </a:spcAft>
              <a:buFont typeface="Arial" charset="0"/>
              <a:buChar char="–"/>
              <a:defRPr/>
            </a:pPr>
            <a:endParaRPr lang="en-IE" sz="2200" dirty="0"/>
          </a:p>
          <a:p>
            <a:pPr>
              <a:buFont typeface="Arial" charset="0"/>
              <a:buChar char="•"/>
              <a:defRPr/>
            </a:pPr>
            <a:endParaRPr lang="en-IE" dirty="0"/>
          </a:p>
          <a:p>
            <a:pPr>
              <a:buFont typeface="Arial" charset="0"/>
              <a:buChar char="•"/>
              <a:defRPr/>
            </a:pPr>
            <a:endParaRPr lang="en-IE" dirty="0"/>
          </a:p>
          <a:p>
            <a:pPr>
              <a:buFont typeface="Arial" charset="0"/>
              <a:buChar char="•"/>
              <a:defRPr/>
            </a:pPr>
            <a:endParaRPr lang="en-IE" dirty="0"/>
          </a:p>
        </p:txBody>
      </p:sp>
    </p:spTree>
    <p:extLst>
      <p:ext uri="{BB962C8B-B14F-4D97-AF65-F5344CB8AC3E}">
        <p14:creationId xmlns:p14="http://schemas.microsoft.com/office/powerpoint/2010/main" val="2762359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131D9-0F47-294A-AEF4-5823F5121FFF}"/>
              </a:ext>
            </a:extLst>
          </p:cNvPr>
          <p:cNvSpPr>
            <a:spLocks noGrp="1"/>
          </p:cNvSpPr>
          <p:nvPr>
            <p:ph type="title"/>
          </p:nvPr>
        </p:nvSpPr>
        <p:spPr>
          <a:xfrm>
            <a:off x="1097279" y="354842"/>
            <a:ext cx="10735330" cy="1450757"/>
          </a:xfrm>
        </p:spPr>
        <p:txBody>
          <a:bodyPr/>
          <a:lstStyle/>
          <a:p>
            <a:r>
              <a:rPr lang="en-US" dirty="0"/>
              <a:t>Does a WCU strategy create two-tiered system?   </a:t>
            </a:r>
          </a:p>
        </p:txBody>
      </p:sp>
      <p:sp>
        <p:nvSpPr>
          <p:cNvPr id="3" name="Content Placeholder 2">
            <a:extLst>
              <a:ext uri="{FF2B5EF4-FFF2-40B4-BE49-F238E27FC236}">
                <a16:creationId xmlns:a16="http://schemas.microsoft.com/office/drawing/2014/main" id="{FEF1D1A7-9673-FC4F-9E17-3C7295AE05DA}"/>
              </a:ext>
            </a:extLst>
          </p:cNvPr>
          <p:cNvSpPr>
            <a:spLocks noGrp="1"/>
          </p:cNvSpPr>
          <p:nvPr>
            <p:ph idx="1"/>
          </p:nvPr>
        </p:nvSpPr>
        <p:spPr>
          <a:xfrm>
            <a:off x="1110927" y="1845733"/>
            <a:ext cx="10162123" cy="4268463"/>
          </a:xfrm>
        </p:spPr>
        <p:txBody>
          <a:bodyPr>
            <a:noAutofit/>
          </a:bodyPr>
          <a:lstStyle/>
          <a:p>
            <a:pPr marL="0" indent="0" algn="just">
              <a:lnSpc>
                <a:spcPct val="100000"/>
              </a:lnSpc>
              <a:spcBef>
                <a:spcPts val="600"/>
              </a:spcBef>
              <a:spcAft>
                <a:spcPts val="0"/>
              </a:spcAft>
              <a:buNone/>
            </a:pPr>
            <a:r>
              <a:rPr lang="en-GB" sz="2300" dirty="0"/>
              <a:t>Research by Usher &amp; Ramos (2018), looking at 9 developed economies, shows:</a:t>
            </a:r>
          </a:p>
          <a:p>
            <a:pPr marL="715963" indent="-352425" algn="just">
              <a:lnSpc>
                <a:spcPct val="100000"/>
              </a:lnSpc>
              <a:spcBef>
                <a:spcPts val="600"/>
              </a:spcBef>
              <a:spcAft>
                <a:spcPts val="0"/>
              </a:spcAft>
              <a:buClr>
                <a:schemeClr val="tx1"/>
              </a:buClr>
              <a:buFont typeface="Arial" panose="020B0604020202020204" pitchFamily="34" charset="0"/>
              <a:buChar char="•"/>
            </a:pPr>
            <a:r>
              <a:rPr lang="en-IE" sz="2300" dirty="0"/>
              <a:t>WCUs are increasing spending per student at faster rate than less prestigious universities (spending increased by 15.7% on average between 2011-2016); </a:t>
            </a:r>
          </a:p>
          <a:p>
            <a:pPr marL="715963" indent="-352425" algn="just">
              <a:lnSpc>
                <a:spcPct val="100000"/>
              </a:lnSpc>
              <a:spcBef>
                <a:spcPts val="600"/>
              </a:spcBef>
              <a:spcAft>
                <a:spcPts val="0"/>
              </a:spcAft>
              <a:buClr>
                <a:schemeClr val="tx1"/>
              </a:buClr>
              <a:buFont typeface="Arial" panose="020B0604020202020204" pitchFamily="34" charset="0"/>
              <a:buChar char="•"/>
            </a:pPr>
            <a:r>
              <a:rPr lang="en-IE" sz="2300" dirty="0"/>
              <a:t>Overall funding among the universities varied, with those in the 51-200 range having much lower funding levels than those in the top 50;</a:t>
            </a:r>
          </a:p>
          <a:p>
            <a:pPr marL="715963" indent="-352425" algn="just">
              <a:lnSpc>
                <a:spcPct val="100000"/>
              </a:lnSpc>
              <a:spcBef>
                <a:spcPts val="600"/>
              </a:spcBef>
              <a:spcAft>
                <a:spcPts val="0"/>
              </a:spcAft>
              <a:buClr>
                <a:schemeClr val="tx1"/>
              </a:buClr>
              <a:buFont typeface="Arial" panose="020B0604020202020204" pitchFamily="34" charset="0"/>
              <a:buChar char="•"/>
            </a:pPr>
            <a:r>
              <a:rPr lang="en-IE" sz="2300" dirty="0"/>
              <a:t>Most world-class universities improved their financial position over the last decade, but not all.</a:t>
            </a:r>
          </a:p>
          <a:p>
            <a:pPr marL="12700" indent="0" algn="just">
              <a:lnSpc>
                <a:spcPct val="100000"/>
              </a:lnSpc>
              <a:spcBef>
                <a:spcPts val="600"/>
              </a:spcBef>
              <a:spcAft>
                <a:spcPts val="0"/>
              </a:spcAft>
              <a:buClr>
                <a:schemeClr val="tx1"/>
              </a:buClr>
              <a:buNone/>
            </a:pPr>
            <a:endParaRPr lang="en-IE" sz="2300" dirty="0"/>
          </a:p>
          <a:p>
            <a:pPr marL="12700" indent="0" algn="just">
              <a:lnSpc>
                <a:spcPct val="100000"/>
              </a:lnSpc>
              <a:spcBef>
                <a:spcPts val="600"/>
              </a:spcBef>
              <a:spcAft>
                <a:spcPts val="0"/>
              </a:spcAft>
              <a:buClr>
                <a:schemeClr val="tx1"/>
              </a:buClr>
              <a:buNone/>
            </a:pPr>
            <a:r>
              <a:rPr lang="en-IE" sz="2300" dirty="0"/>
              <a:t>Thus - beyond the top-200, a yawning resources gap is opening up.  </a:t>
            </a:r>
          </a:p>
          <a:p>
            <a:pPr marL="12700" indent="0" algn="just">
              <a:lnSpc>
                <a:spcPct val="100000"/>
              </a:lnSpc>
              <a:spcBef>
                <a:spcPts val="600"/>
              </a:spcBef>
              <a:spcAft>
                <a:spcPts val="0"/>
              </a:spcAft>
              <a:buClr>
                <a:schemeClr val="tx1"/>
              </a:buClr>
              <a:buNone/>
            </a:pPr>
            <a:endParaRPr lang="en-IE" sz="2300" dirty="0"/>
          </a:p>
          <a:p>
            <a:pPr marL="12700" indent="0" algn="just">
              <a:lnSpc>
                <a:spcPct val="100000"/>
              </a:lnSpc>
              <a:spcBef>
                <a:spcPts val="600"/>
              </a:spcBef>
              <a:spcAft>
                <a:spcPts val="0"/>
              </a:spcAft>
              <a:buClr>
                <a:schemeClr val="tx1"/>
              </a:buClr>
              <a:buNone/>
            </a:pPr>
            <a:endParaRPr lang="en-IE" sz="2300" dirty="0"/>
          </a:p>
          <a:p>
            <a:pPr marL="12700" indent="0" algn="just">
              <a:lnSpc>
                <a:spcPct val="100000"/>
              </a:lnSpc>
              <a:spcBef>
                <a:spcPts val="600"/>
              </a:spcBef>
              <a:spcAft>
                <a:spcPts val="0"/>
              </a:spcAft>
              <a:buClr>
                <a:schemeClr val="tx1"/>
              </a:buClr>
              <a:buNone/>
            </a:pPr>
            <a:r>
              <a:rPr lang="en-IE" sz="1400" dirty="0"/>
              <a:t>https://www.researchcghe.org/publications/working-paper/the-changing-finances-of-world-class-universities/</a:t>
            </a:r>
          </a:p>
        </p:txBody>
      </p:sp>
    </p:spTree>
    <p:extLst>
      <p:ext uri="{BB962C8B-B14F-4D97-AF65-F5344CB8AC3E}">
        <p14:creationId xmlns:p14="http://schemas.microsoft.com/office/powerpoint/2010/main" val="2879685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3798E-8487-CB43-B459-C29D43833849}"/>
              </a:ext>
            </a:extLst>
          </p:cNvPr>
          <p:cNvSpPr>
            <a:spLocks noGrp="1"/>
          </p:cNvSpPr>
          <p:nvPr>
            <p:ph type="title"/>
          </p:nvPr>
        </p:nvSpPr>
        <p:spPr>
          <a:xfrm>
            <a:off x="1097279" y="286603"/>
            <a:ext cx="10735330" cy="1450757"/>
          </a:xfrm>
        </p:spPr>
        <p:txBody>
          <a:bodyPr/>
          <a:lstStyle/>
          <a:p>
            <a:r>
              <a:rPr lang="en-US" dirty="0"/>
              <a:t>Policy failure and academic complicity</a:t>
            </a:r>
          </a:p>
        </p:txBody>
      </p:sp>
      <p:sp>
        <p:nvSpPr>
          <p:cNvPr id="3" name="Content Placeholder 2">
            <a:extLst>
              <a:ext uri="{FF2B5EF4-FFF2-40B4-BE49-F238E27FC236}">
                <a16:creationId xmlns:a16="http://schemas.microsoft.com/office/drawing/2014/main" id="{6CCCF4BA-8F55-BF43-8E3F-D0C3A4584BEF}"/>
              </a:ext>
            </a:extLst>
          </p:cNvPr>
          <p:cNvSpPr>
            <a:spLocks noGrp="1"/>
          </p:cNvSpPr>
          <p:nvPr>
            <p:ph idx="1"/>
          </p:nvPr>
        </p:nvSpPr>
        <p:spPr>
          <a:xfrm>
            <a:off x="1097279" y="1845733"/>
            <a:ext cx="10162123" cy="4350351"/>
          </a:xfrm>
        </p:spPr>
        <p:txBody>
          <a:bodyPr>
            <a:normAutofit lnSpcReduction="10000"/>
          </a:bodyPr>
          <a:lstStyle/>
          <a:p>
            <a:pPr marL="0" indent="0" algn="just">
              <a:lnSpc>
                <a:spcPct val="100000"/>
              </a:lnSpc>
              <a:spcBef>
                <a:spcPts val="600"/>
              </a:spcBef>
              <a:spcAft>
                <a:spcPts val="0"/>
              </a:spcAft>
              <a:buNone/>
            </a:pPr>
            <a:r>
              <a:rPr lang="en-US" sz="2300" dirty="0"/>
              <a:t>The most </a:t>
            </a:r>
            <a:r>
              <a:rPr lang="en-GB" sz="2300" dirty="0"/>
              <a:t>obvious culprit is perversion/failure of public policy, and the education system itself, leading to:</a:t>
            </a:r>
          </a:p>
          <a:p>
            <a:pPr marL="715963" indent="-315913" algn="just">
              <a:lnSpc>
                <a:spcPct val="100000"/>
              </a:lnSpc>
              <a:spcBef>
                <a:spcPts val="600"/>
              </a:spcBef>
              <a:spcAft>
                <a:spcPts val="0"/>
              </a:spcAft>
              <a:buClr>
                <a:schemeClr val="tx1"/>
              </a:buClr>
              <a:buFont typeface="Arial" panose="020B0604020202020204" pitchFamily="34" charset="0"/>
              <a:buChar char="•"/>
            </a:pPr>
            <a:r>
              <a:rPr lang="en-GB" sz="2300" dirty="0"/>
              <a:t>Concentration of benefit and resources; </a:t>
            </a:r>
          </a:p>
          <a:p>
            <a:pPr marL="715963" indent="-315913" algn="just">
              <a:lnSpc>
                <a:spcPct val="100000"/>
              </a:lnSpc>
              <a:spcBef>
                <a:spcPts val="600"/>
              </a:spcBef>
              <a:spcAft>
                <a:spcPts val="0"/>
              </a:spcAft>
              <a:buClr>
                <a:schemeClr val="tx1"/>
              </a:buClr>
              <a:buFont typeface="Arial" panose="020B0604020202020204" pitchFamily="34" charset="0"/>
              <a:buChar char="•"/>
            </a:pPr>
            <a:r>
              <a:rPr lang="en-GB" sz="2300" dirty="0"/>
              <a:t>Shifting priorities towards global research “excellence” rather than place-based strategies;</a:t>
            </a:r>
          </a:p>
          <a:p>
            <a:pPr marL="715963" indent="-315913" algn="just">
              <a:lnSpc>
                <a:spcPct val="100000"/>
              </a:lnSpc>
              <a:spcBef>
                <a:spcPts val="600"/>
              </a:spcBef>
              <a:spcAft>
                <a:spcPts val="0"/>
              </a:spcAft>
              <a:buClr>
                <a:schemeClr val="tx1"/>
              </a:buClr>
              <a:buFont typeface="Arial" panose="020B0604020202020204" pitchFamily="34" charset="0"/>
              <a:buChar char="•"/>
            </a:pPr>
            <a:r>
              <a:rPr lang="en-GB" sz="2300" dirty="0"/>
              <a:t>Spill-over effects are insufficient, with universities collaborating w/ int’l (business) partners with “low/no growth” with locally </a:t>
            </a:r>
            <a:r>
              <a:rPr lang="en-GB" sz="1400" dirty="0"/>
              <a:t>(Hazelkorn &amp; Tijssen, 2018);</a:t>
            </a:r>
          </a:p>
          <a:p>
            <a:pPr marL="715963" indent="-315913" algn="just">
              <a:lnSpc>
                <a:spcPct val="100000"/>
              </a:lnSpc>
              <a:spcBef>
                <a:spcPts val="600"/>
              </a:spcBef>
              <a:spcAft>
                <a:spcPts val="0"/>
              </a:spcAft>
              <a:buClr>
                <a:schemeClr val="tx1"/>
              </a:buClr>
              <a:buFont typeface="Arial" panose="020B0604020202020204" pitchFamily="34" charset="0"/>
              <a:buChar char="•"/>
            </a:pPr>
            <a:r>
              <a:rPr lang="en-GB" sz="2300" dirty="0"/>
              <a:t>Wealthy elite universities in global metropoles able maximise “absorptive capacity” in contrast to lower status institutions in sub-regional areas face demographic change and societal and economic challenges;</a:t>
            </a:r>
          </a:p>
          <a:p>
            <a:pPr marL="715963" indent="-315913" algn="just">
              <a:lnSpc>
                <a:spcPct val="100000"/>
              </a:lnSpc>
              <a:spcBef>
                <a:spcPts val="600"/>
              </a:spcBef>
              <a:spcAft>
                <a:spcPts val="0"/>
              </a:spcAft>
              <a:buClr>
                <a:schemeClr val="tx1"/>
              </a:buClr>
              <a:buFont typeface="Arial" panose="020B0604020202020204" pitchFamily="34" charset="0"/>
              <a:buChar char="•"/>
            </a:pPr>
            <a:r>
              <a:rPr lang="en-GB" sz="2300" dirty="0"/>
              <a:t>Academics too focused on being gatekeepers rather than good citizens and neighbours. </a:t>
            </a:r>
          </a:p>
          <a:p>
            <a:pPr marL="715963" indent="-315913" algn="just">
              <a:lnSpc>
                <a:spcPct val="110000"/>
              </a:lnSpc>
              <a:spcBef>
                <a:spcPts val="600"/>
              </a:spcBef>
              <a:spcAft>
                <a:spcPts val="0"/>
              </a:spcAft>
              <a:buClr>
                <a:schemeClr val="tx1"/>
              </a:buClr>
              <a:buFont typeface="Arial" panose="020B0604020202020204" pitchFamily="34" charset="0"/>
              <a:buChar char="•"/>
            </a:pPr>
            <a:endParaRPr lang="en-GB" sz="2200" dirty="0"/>
          </a:p>
          <a:p>
            <a:endParaRPr lang="en-US" sz="2000" dirty="0"/>
          </a:p>
        </p:txBody>
      </p:sp>
    </p:spTree>
    <p:extLst>
      <p:ext uri="{BB962C8B-B14F-4D97-AF65-F5344CB8AC3E}">
        <p14:creationId xmlns:p14="http://schemas.microsoft.com/office/powerpoint/2010/main" val="696715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7914-D707-454B-AD1B-3EDC4B3F1A44}"/>
              </a:ext>
            </a:extLst>
          </p:cNvPr>
          <p:cNvSpPr>
            <a:spLocks noGrp="1"/>
          </p:cNvSpPr>
          <p:nvPr>
            <p:ph type="title"/>
          </p:nvPr>
        </p:nvSpPr>
        <p:spPr/>
        <p:txBody>
          <a:bodyPr/>
          <a:lstStyle/>
          <a:p>
            <a:r>
              <a:rPr lang="en-US" dirty="0"/>
              <a:t>Challenging Higher Education</a:t>
            </a:r>
          </a:p>
        </p:txBody>
      </p:sp>
      <p:sp>
        <p:nvSpPr>
          <p:cNvPr id="3" name="Content Placeholder 2">
            <a:extLst>
              <a:ext uri="{FF2B5EF4-FFF2-40B4-BE49-F238E27FC236}">
                <a16:creationId xmlns:a16="http://schemas.microsoft.com/office/drawing/2014/main" id="{760B5999-B7B7-7F4D-897F-742FC0B0EF8F}"/>
              </a:ext>
            </a:extLst>
          </p:cNvPr>
          <p:cNvSpPr>
            <a:spLocks noGrp="1"/>
          </p:cNvSpPr>
          <p:nvPr>
            <p:ph idx="1"/>
          </p:nvPr>
        </p:nvSpPr>
        <p:spPr/>
        <p:txBody>
          <a:bodyPr>
            <a:normAutofit/>
          </a:bodyPr>
          <a:lstStyle/>
          <a:p>
            <a:pPr marL="0" indent="0" algn="just">
              <a:lnSpc>
                <a:spcPct val="100000"/>
              </a:lnSpc>
              <a:spcBef>
                <a:spcPts val="600"/>
              </a:spcBef>
              <a:spcAft>
                <a:spcPts val="0"/>
              </a:spcAft>
              <a:buNone/>
            </a:pPr>
            <a:r>
              <a:rPr lang="en-GB" sz="2300" dirty="0"/>
              <a:t>Let’s not let criticism of rankings fool us;</a:t>
            </a:r>
          </a:p>
          <a:p>
            <a:pPr marL="0" indent="0" algn="just">
              <a:lnSpc>
                <a:spcPct val="100000"/>
              </a:lnSpc>
              <a:spcBef>
                <a:spcPts val="600"/>
              </a:spcBef>
              <a:spcAft>
                <a:spcPts val="0"/>
              </a:spcAft>
              <a:buNone/>
            </a:pPr>
            <a:r>
              <a:rPr lang="en-GB" sz="2300" dirty="0"/>
              <a:t>There is a strong affinity between the academy’s own eagerness to perform well globally and use rankings for competitive advantage;</a:t>
            </a:r>
            <a:r>
              <a:rPr lang="en-IE" sz="2300" dirty="0"/>
              <a:t> </a:t>
            </a:r>
          </a:p>
          <a:p>
            <a:pPr marL="0" indent="0" algn="just">
              <a:lnSpc>
                <a:spcPct val="100000"/>
              </a:lnSpc>
              <a:spcBef>
                <a:spcPts val="600"/>
              </a:spcBef>
              <a:spcAft>
                <a:spcPts val="0"/>
              </a:spcAft>
              <a:buNone/>
            </a:pPr>
            <a:r>
              <a:rPr lang="en-GB" sz="2300" dirty="0"/>
              <a:t>But this is undermining public trust in universities at a critical juncture, confusing self-interest with public interest;</a:t>
            </a:r>
          </a:p>
          <a:p>
            <a:pPr marL="0" indent="0" algn="just">
              <a:lnSpc>
                <a:spcPct val="100000"/>
              </a:lnSpc>
              <a:spcBef>
                <a:spcPts val="600"/>
              </a:spcBef>
              <a:spcAft>
                <a:spcPts val="0"/>
              </a:spcAft>
              <a:buNone/>
            </a:pPr>
            <a:r>
              <a:rPr lang="en-GB" sz="2300" dirty="0"/>
              <a:t>Academy has urgent duty to renew its “social contract” with society.  </a:t>
            </a:r>
          </a:p>
          <a:p>
            <a:pPr marL="0" lvl="2" indent="0">
              <a:lnSpc>
                <a:spcPct val="100000"/>
              </a:lnSpc>
              <a:spcBef>
                <a:spcPts val="600"/>
              </a:spcBef>
              <a:spcAft>
                <a:spcPts val="0"/>
              </a:spcAft>
              <a:buNone/>
              <a:defRPr/>
            </a:pPr>
            <a:endParaRPr lang="en-IE" sz="2300" dirty="0"/>
          </a:p>
          <a:p>
            <a:pPr marL="0" indent="0" algn="just">
              <a:lnSpc>
                <a:spcPct val="120000"/>
              </a:lnSpc>
              <a:spcBef>
                <a:spcPts val="600"/>
              </a:spcBef>
              <a:spcAft>
                <a:spcPts val="0"/>
              </a:spcAft>
              <a:buNone/>
            </a:pPr>
            <a:endParaRPr lang="en-GB" sz="2300" dirty="0"/>
          </a:p>
          <a:p>
            <a:pPr marL="0" indent="0" algn="just">
              <a:lnSpc>
                <a:spcPct val="120000"/>
              </a:lnSpc>
              <a:spcBef>
                <a:spcPts val="600"/>
              </a:spcBef>
              <a:spcAft>
                <a:spcPts val="0"/>
              </a:spcAft>
              <a:buNone/>
            </a:pPr>
            <a:endParaRPr lang="en-IE" sz="2300" dirty="0"/>
          </a:p>
          <a:p>
            <a:endParaRPr lang="en-US" dirty="0"/>
          </a:p>
        </p:txBody>
      </p:sp>
    </p:spTree>
    <p:extLst>
      <p:ext uri="{BB962C8B-B14F-4D97-AF65-F5344CB8AC3E}">
        <p14:creationId xmlns:p14="http://schemas.microsoft.com/office/powerpoint/2010/main" val="1472863541"/>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BH ppt Template " id="{D47F6786-A16A-FF42-BDD5-8019E307E062}" vid="{D72B422F-FCCA-E04E-9503-CCDDB96A85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1138</TotalTime>
  <Words>1097</Words>
  <Application>Microsoft Macintosh PowerPoint</Application>
  <PresentationFormat>Widescreen</PresentationFormat>
  <Paragraphs>91</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Monaco</vt:lpstr>
      <vt:lpstr>Retrospect</vt:lpstr>
      <vt:lpstr>   </vt:lpstr>
      <vt:lpstr>What are we trying to achieve?</vt:lpstr>
      <vt:lpstr>Why a world-class university strategy? </vt:lpstr>
      <vt:lpstr>What’s a rankings-led strategy? </vt:lpstr>
      <vt:lpstr>Influence of rankings on decisions &amp; choice</vt:lpstr>
      <vt:lpstr>Does a WCU strategy create two-tiered system?   </vt:lpstr>
      <vt:lpstr>Policy failure and academic complicity</vt:lpstr>
      <vt:lpstr>Challenging Higher Education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Microsoft Office User</dc:creator>
  <cp:lastModifiedBy>Microsoft Office User</cp:lastModifiedBy>
  <cp:revision>139</cp:revision>
  <cp:lastPrinted>2018-01-29T15:18:52Z</cp:lastPrinted>
  <dcterms:created xsi:type="dcterms:W3CDTF">2018-12-02T14:01:17Z</dcterms:created>
  <dcterms:modified xsi:type="dcterms:W3CDTF">2018-12-06T08:13:39Z</dcterms:modified>
</cp:coreProperties>
</file>