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59" r:id="rId3"/>
    <p:sldId id="350" r:id="rId4"/>
    <p:sldId id="351" r:id="rId5"/>
    <p:sldId id="324" r:id="rId6"/>
    <p:sldId id="305" r:id="rId7"/>
    <p:sldId id="286" r:id="rId8"/>
    <p:sldId id="291" r:id="rId9"/>
    <p:sldId id="292" r:id="rId10"/>
    <p:sldId id="293" r:id="rId11"/>
    <p:sldId id="290" r:id="rId12"/>
    <p:sldId id="306" r:id="rId13"/>
    <p:sldId id="307" r:id="rId14"/>
    <p:sldId id="294" r:id="rId15"/>
    <p:sldId id="295" r:id="rId16"/>
    <p:sldId id="296" r:id="rId17"/>
    <p:sldId id="297" r:id="rId18"/>
    <p:sldId id="309" r:id="rId19"/>
    <p:sldId id="300" r:id="rId20"/>
    <p:sldId id="354" r:id="rId21"/>
    <p:sldId id="353" r:id="rId22"/>
    <p:sldId id="355" r:id="rId23"/>
    <p:sldId id="343" r:id="rId24"/>
    <p:sldId id="356" r:id="rId25"/>
    <p:sldId id="357" r:id="rId26"/>
    <p:sldId id="358" r:id="rId27"/>
    <p:sldId id="34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6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121B"/>
    <a:srgbClr val="666666"/>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83" autoAdjust="0"/>
    <p:restoredTop sz="79842" autoAdjust="0"/>
  </p:normalViewPr>
  <p:slideViewPr>
    <p:cSldViewPr>
      <p:cViewPr varScale="1">
        <p:scale>
          <a:sx n="76" d="100"/>
          <a:sy n="76" d="100"/>
        </p:scale>
        <p:origin x="936" y="192"/>
      </p:cViewPr>
      <p:guideLst>
        <p:guide orient="horz" pos="2160"/>
        <p:guide pos="61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CDB6F-9360-4AC5-A1A4-B746F8B27D7E}" type="datetimeFigureOut">
              <a:rPr lang="en-GB" smtClean="0"/>
              <a:pPr/>
              <a:t>04/12/2018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8AF62-0413-459D-A055-9BD345497D1F}" type="slidenum">
              <a:rPr lang="en-GB" smtClean="0"/>
              <a:pPr/>
              <a:t>‹#›</a:t>
            </a:fld>
            <a:endParaRPr lang="en-GB"/>
          </a:p>
        </p:txBody>
      </p:sp>
    </p:spTree>
    <p:extLst>
      <p:ext uri="{BB962C8B-B14F-4D97-AF65-F5344CB8AC3E}">
        <p14:creationId xmlns:p14="http://schemas.microsoft.com/office/powerpoint/2010/main" val="377316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r>
              <a:rPr lang="en-US" sz="1200" b="1" kern="1200" dirty="0">
                <a:solidFill>
                  <a:schemeClr val="tx1"/>
                </a:solidFill>
                <a:latin typeface="Lucida Grande" pitchFamily="80" charset="0"/>
                <a:ea typeface="ＭＳ Ｐゴシック" charset="-128"/>
                <a:cs typeface="+mn-cs"/>
              </a:rPr>
              <a:t>LANCASTER UNIVERSITY POWERPOINT TEMPLATES</a:t>
            </a:r>
          </a:p>
          <a:p>
            <a:pPr eaLnBrk="1" hangingPunct="1"/>
            <a:r>
              <a:rPr lang="en-US" sz="1200" kern="1200" baseline="0" dirty="0">
                <a:solidFill>
                  <a:schemeClr val="tx1"/>
                </a:solidFill>
                <a:latin typeface="Lucida Grande" pitchFamily="80" charset="0"/>
                <a:ea typeface="ＭＳ Ｐゴシック" charset="-128"/>
                <a:cs typeface="+mn-cs"/>
              </a:rPr>
              <a:t>These PowerPoint templates are for use by all Lancaster University staff. Please see below for further information regarding the use of these templates. Should you have any further queries, please contact the marketing team via marketing-services@lancaster.ac.uk</a:t>
            </a: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3: Insert a new slide</a:t>
            </a:r>
          </a:p>
          <a:p>
            <a:r>
              <a:rPr lang="en-US" sz="1200" kern="1200" dirty="0">
                <a:solidFill>
                  <a:srgbClr val="731F43"/>
                </a:solidFill>
                <a:latin typeface="Lucida Grande" pitchFamily="80" charset="0"/>
                <a:ea typeface="ＭＳ Ｐゴシック" charset="-128"/>
                <a:cs typeface="+mn-cs"/>
              </a:rPr>
              <a:t>If you need to insert a new slide, from </a:t>
            </a:r>
            <a:r>
              <a:rPr lang="en-US" sz="1200" kern="1200" baseline="0" dirty="0">
                <a:solidFill>
                  <a:srgbClr val="666666"/>
                </a:solidFill>
                <a:latin typeface="Lucida Grande" pitchFamily="80" charset="0"/>
                <a:ea typeface="ＭＳ Ｐゴシック" charset="-128"/>
                <a:cs typeface="+mn-cs"/>
              </a:rPr>
              <a:t>the ‘home’ toolbar, click on ‘new slide’ and select from the templates the style you require from the </a:t>
            </a:r>
            <a:r>
              <a:rPr lang="en-US" sz="1200" kern="1200" baseline="0" dirty="0" err="1">
                <a:solidFill>
                  <a:srgbClr val="666666"/>
                </a:solidFill>
                <a:latin typeface="Lucida Grande" pitchFamily="80" charset="0"/>
                <a:ea typeface="ＭＳ Ｐゴシック" charset="-128"/>
                <a:cs typeface="+mn-cs"/>
              </a:rPr>
              <a:t>dr</a:t>
            </a:r>
            <a:r>
              <a:rPr lang="en-US" sz="1200" kern="1200" dirty="0" err="1">
                <a:solidFill>
                  <a:schemeClr val="tx1"/>
                </a:solidFill>
                <a:latin typeface="+mn-lt"/>
                <a:ea typeface="+mn-ea"/>
                <a:cs typeface="+mn-cs"/>
              </a:rPr>
              <a:t>John</a:t>
            </a:r>
            <a:r>
              <a:rPr lang="en-US" sz="1200" kern="1200" dirty="0">
                <a:solidFill>
                  <a:schemeClr val="tx1"/>
                </a:solidFill>
                <a:latin typeface="+mn-lt"/>
                <a:ea typeface="+mn-ea"/>
                <a:cs typeface="+mn-cs"/>
              </a:rPr>
              <a:t> Taylor, Higher Education Management, University of Liverpool, UK</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Prof. Dr. John Taylor is Professor of Higher Education Management, University of Liverpool, UK. After over 20 years of experience as a manager in higher education, he is now active in teaching and research on matters relating to policy and management in higher education. His main research interests relate to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and strategy in higher education, the management of research, human resource management in higher education and the history of higher education. He is Director of the Higher Education Management Studies Unit (HEMSU), University of Liverpool, and leads a number of postgraduate and professional development </a:t>
            </a:r>
            <a:r>
              <a:rPr lang="en-US" sz="1200" kern="1200" dirty="0" err="1">
                <a:solidFill>
                  <a:schemeClr val="tx1"/>
                </a:solidFill>
                <a:latin typeface="+mn-lt"/>
                <a:ea typeface="+mn-ea"/>
                <a:cs typeface="+mn-cs"/>
              </a:rPr>
              <a:t>programmes</a:t>
            </a:r>
            <a:r>
              <a:rPr lang="en-US" sz="1200" kern="1200" dirty="0">
                <a:solidFill>
                  <a:schemeClr val="tx1"/>
                </a:solidFill>
                <a:latin typeface="+mn-lt"/>
                <a:ea typeface="+mn-ea"/>
                <a:cs typeface="+mn-cs"/>
              </a:rPr>
              <a:t>.</a:t>
            </a:r>
          </a:p>
          <a:p>
            <a:pPr eaLnBrk="1" hangingPunct="1"/>
            <a:r>
              <a:rPr lang="en-US" sz="1200" kern="1200" baseline="0" dirty="0" err="1">
                <a:solidFill>
                  <a:srgbClr val="666666"/>
                </a:solidFill>
                <a:latin typeface="Lucida Grande" pitchFamily="80" charset="0"/>
                <a:ea typeface="ＭＳ Ｐゴシック" charset="-128"/>
                <a:cs typeface="+mn-cs"/>
              </a:rPr>
              <a:t>opdown</a:t>
            </a:r>
            <a:r>
              <a:rPr lang="en-US" sz="1200" kern="1200" baseline="0" dirty="0">
                <a:solidFill>
                  <a:srgbClr val="666666"/>
                </a:solidFill>
                <a:latin typeface="Lucida Grande" pitchFamily="80" charset="0"/>
                <a:ea typeface="ＭＳ Ｐゴシック" charset="-128"/>
                <a:cs typeface="+mn-cs"/>
              </a:rPr>
              <a:t> box.</a:t>
            </a:r>
            <a:endParaRPr lang="en-US" sz="1200" kern="1200" dirty="0">
              <a:solidFill>
                <a:srgbClr val="731F43"/>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4: </a:t>
            </a:r>
            <a:r>
              <a:rPr lang="en-US" sz="1200" b="1" kern="1200" baseline="0" dirty="0">
                <a:solidFill>
                  <a:schemeClr val="tx1"/>
                </a:solidFill>
                <a:latin typeface="Lucida Grande" pitchFamily="80" charset="0"/>
                <a:ea typeface="ＭＳ Ｐゴシック" charset="-128"/>
                <a:cs typeface="+mn-cs"/>
              </a:rPr>
              <a:t>Typing new text and copying text from another document</a:t>
            </a:r>
          </a:p>
          <a:p>
            <a:pPr eaLnBrk="1" hangingPunct="1"/>
            <a:r>
              <a:rPr lang="en-US" sz="1200" kern="1200" baseline="0" dirty="0">
                <a:solidFill>
                  <a:schemeClr val="tx1"/>
                </a:solidFill>
                <a:latin typeface="Lucida Grande" pitchFamily="80" charset="0"/>
                <a:ea typeface="ＭＳ Ｐゴシック" charset="-128"/>
                <a:cs typeface="+mn-cs"/>
              </a:rPr>
              <a:t>New text</a:t>
            </a:r>
            <a:r>
              <a:rPr lang="en-US" sz="1200" kern="1200" dirty="0">
                <a:solidFill>
                  <a:schemeClr val="tx1"/>
                </a:solidFill>
                <a:latin typeface="Lucida Grande" pitchFamily="80" charset="0"/>
                <a:ea typeface="ＭＳ Ｐゴシック" charset="-128"/>
                <a:cs typeface="+mn-cs"/>
              </a:rPr>
              <a:t> should be typed over the</a:t>
            </a:r>
            <a:r>
              <a:rPr lang="en-US" sz="1200" kern="1200" baseline="0" dirty="0">
                <a:solidFill>
                  <a:schemeClr val="tx1"/>
                </a:solidFill>
                <a:latin typeface="Lucida Grande" pitchFamily="80" charset="0"/>
                <a:ea typeface="ＭＳ Ｐゴシック" charset="-128"/>
                <a:cs typeface="+mn-cs"/>
              </a:rPr>
              <a:t> text </a:t>
            </a:r>
            <a:r>
              <a:rPr lang="en-US" sz="1200" kern="1200" dirty="0">
                <a:solidFill>
                  <a:schemeClr val="tx1"/>
                </a:solidFill>
                <a:latin typeface="Lucida Grande" pitchFamily="80" charset="0"/>
                <a:ea typeface="ＭＳ Ｐゴシック" charset="-128"/>
                <a:cs typeface="+mn-cs"/>
              </a:rPr>
              <a:t>in the appropriate template. Copy and pasting text from another document will result in changing the style of the typography and layout. This is unavoidable as it is part of the Microsoft</a:t>
            </a:r>
            <a:r>
              <a:rPr lang="en-US" sz="1200" kern="1200" baseline="0" dirty="0">
                <a:solidFill>
                  <a:schemeClr val="tx1"/>
                </a:solidFill>
                <a:latin typeface="Lucida Grande" pitchFamily="80" charset="0"/>
                <a:ea typeface="ＭＳ Ｐゴシック" charset="-128"/>
                <a:cs typeface="+mn-cs"/>
              </a:rPr>
              <a:t> software</a:t>
            </a:r>
            <a:r>
              <a:rPr lang="en-US" sz="1200" kern="1200" dirty="0">
                <a:solidFill>
                  <a:schemeClr val="tx1"/>
                </a:solidFill>
                <a:latin typeface="Lucida Grande" pitchFamily="80" charset="0"/>
                <a:ea typeface="ＭＳ Ｐゴシック" charset="-128"/>
                <a:cs typeface="+mn-cs"/>
              </a:rPr>
              <a:t>. We</a:t>
            </a:r>
            <a:r>
              <a:rPr lang="en-US" sz="1200" kern="1200" baseline="0" dirty="0">
                <a:solidFill>
                  <a:schemeClr val="tx1"/>
                </a:solidFill>
                <a:latin typeface="Lucida Grande" pitchFamily="80" charset="0"/>
                <a:ea typeface="ＭＳ Ｐゴシック" charset="-128"/>
                <a:cs typeface="+mn-cs"/>
              </a:rPr>
              <a:t> appreciate that in sometimes you will need to copy text from another document into this template. Once you have pasted the existing text into the template, you will need to change the formatting so that they typefaces, sizes, </a:t>
            </a:r>
            <a:r>
              <a:rPr lang="en-US" sz="1200" kern="1200" baseline="0" dirty="0" err="1">
                <a:solidFill>
                  <a:schemeClr val="tx1"/>
                </a:solidFill>
                <a:latin typeface="Lucida Grande" pitchFamily="80" charset="0"/>
                <a:ea typeface="ＭＳ Ｐゴシック" charset="-128"/>
                <a:cs typeface="+mn-cs"/>
              </a:rPr>
              <a:t>colour</a:t>
            </a:r>
            <a:r>
              <a:rPr lang="en-US" sz="1200" kern="1200" baseline="0" dirty="0">
                <a:solidFill>
                  <a:schemeClr val="tx1"/>
                </a:solidFill>
                <a:latin typeface="Lucida Grande" pitchFamily="80" charset="0"/>
                <a:ea typeface="ＭＳ Ｐゴシック" charset="-128"/>
                <a:cs typeface="+mn-cs"/>
              </a:rPr>
              <a:t>, line spacing and alignment are consistent with the rest of the template.</a:t>
            </a:r>
            <a:endParaRPr lang="en-US" sz="1200" kern="1200" dirty="0">
              <a:solidFill>
                <a:schemeClr val="tx1"/>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5: Inserting images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aseline="0" dirty="0">
                <a:solidFill>
                  <a:srgbClr val="666666"/>
                </a:solidFill>
                <a:latin typeface="Calibri" pitchFamily="80" charset="0"/>
              </a:rPr>
              <a:t>There are three choices of templates with images already inserted. Please use the template with the relevant image size and positioning. </a:t>
            </a:r>
            <a:r>
              <a:rPr lang="en-US" sz="1200" kern="1200" dirty="0">
                <a:solidFill>
                  <a:srgbClr val="731F43"/>
                </a:solidFill>
                <a:latin typeface="Lucida Grande" pitchFamily="80" charset="0"/>
                <a:ea typeface="ＭＳ Ｐゴシック" charset="-128"/>
                <a:cs typeface="+mn-cs"/>
              </a:rPr>
              <a:t>To</a:t>
            </a:r>
            <a:r>
              <a:rPr lang="en-US" sz="1200" kern="1200" baseline="0" dirty="0">
                <a:solidFill>
                  <a:srgbClr val="731F43"/>
                </a:solidFill>
                <a:latin typeface="Lucida Grande" pitchFamily="80" charset="0"/>
                <a:ea typeface="ＭＳ Ｐゴシック" charset="-128"/>
                <a:cs typeface="+mn-cs"/>
              </a:rPr>
              <a:t> insert an i</a:t>
            </a:r>
            <a:r>
              <a:rPr lang="en-US" sz="1200" kern="1200" dirty="0">
                <a:solidFill>
                  <a:srgbClr val="731F43"/>
                </a:solidFill>
                <a:latin typeface="Lucida Grande" pitchFamily="80" charset="0"/>
                <a:ea typeface="ＭＳ Ｐゴシック" charset="-128"/>
                <a:cs typeface="+mn-cs"/>
              </a:rPr>
              <a:t>mage,</a:t>
            </a:r>
            <a:r>
              <a:rPr lang="en-US" sz="1200" kern="1200" baseline="0" dirty="0">
                <a:solidFill>
                  <a:srgbClr val="731F43"/>
                </a:solidFill>
                <a:latin typeface="Lucida Grande" pitchFamily="80" charset="0"/>
                <a:ea typeface="ＭＳ Ｐゴシック" charset="-128"/>
                <a:cs typeface="+mn-cs"/>
              </a:rPr>
              <a:t> please go to ‘insert’ then ‘picture’ and find your image, highlight it and ‘insert’. Resize the image and position as per the example template.</a:t>
            </a:r>
            <a:endParaRPr lang="en-US" sz="1200" kern="1200" dirty="0">
              <a:solidFill>
                <a:srgbClr val="731F43"/>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6: </a:t>
            </a:r>
            <a:r>
              <a:rPr lang="en-GB" sz="1200" b="1" kern="1200" dirty="0">
                <a:solidFill>
                  <a:schemeClr val="tx1"/>
                </a:solidFill>
                <a:latin typeface="Lucida Grande" pitchFamily="80" charset="0"/>
                <a:ea typeface="ＭＳ Ｐゴシック" charset="-128"/>
                <a:cs typeface="+mn-cs"/>
              </a:rPr>
              <a:t>Text boxes</a:t>
            </a:r>
          </a:p>
          <a:p>
            <a:pPr eaLnBrk="1" hangingPunct="1"/>
            <a:r>
              <a:rPr lang="en-GB" sz="1200" kern="1200" dirty="0">
                <a:solidFill>
                  <a:schemeClr val="tx1"/>
                </a:solidFill>
                <a:latin typeface="Lucida Grande" pitchFamily="80" charset="0"/>
                <a:ea typeface="ＭＳ Ｐゴシック" charset="-128"/>
                <a:cs typeface="+mn-cs"/>
              </a:rPr>
              <a:t>If</a:t>
            </a:r>
            <a:r>
              <a:rPr lang="en-GB" sz="1200" kern="1200" baseline="0" dirty="0">
                <a:solidFill>
                  <a:schemeClr val="tx1"/>
                </a:solidFill>
                <a:latin typeface="Lucida Grande" pitchFamily="80" charset="0"/>
                <a:ea typeface="ＭＳ Ｐゴシック" charset="-128"/>
                <a:cs typeface="+mn-cs"/>
              </a:rPr>
              <a:t> a text box is deleted, either insert a new slide (using the appropriate template) or go to another slide and copy a text box. To select a text box for copying, please click on the outer edge of the text box so that the line goes solid (not dashed). Right click your mouse and select ‘copy’, then go back and ‘paste’ it into the slide where the text box is missing which should paste into the correct position on the slide.</a:t>
            </a: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7: Other information</a:t>
            </a: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GB" sz="1200" b="1" kern="1200" dirty="0">
                <a:solidFill>
                  <a:schemeClr val="tx1"/>
                </a:solidFill>
                <a:latin typeface="Lucida Grande" pitchFamily="80" charset="0"/>
                <a:ea typeface="ＭＳ Ｐゴシック" charset="-128"/>
                <a:cs typeface="+mn-cs"/>
              </a:rPr>
              <a:t>Typefaces, sizes</a:t>
            </a:r>
            <a:r>
              <a:rPr lang="en-GB" sz="1200" b="1" kern="1200" baseline="0" dirty="0">
                <a:solidFill>
                  <a:schemeClr val="tx1"/>
                </a:solidFill>
                <a:latin typeface="Lucida Grande" pitchFamily="80" charset="0"/>
                <a:ea typeface="ＭＳ Ｐゴシック" charset="-128"/>
                <a:cs typeface="+mn-cs"/>
              </a:rPr>
              <a:t> and colours</a:t>
            </a:r>
            <a:br>
              <a:rPr lang="en-GB" sz="1200" kern="1200" dirty="0">
                <a:solidFill>
                  <a:schemeClr val="tx1"/>
                </a:solidFill>
                <a:latin typeface="Lucida Grande" pitchFamily="80" charset="0"/>
                <a:ea typeface="ＭＳ Ｐゴシック" charset="-128"/>
                <a:cs typeface="+mn-cs"/>
              </a:rPr>
            </a:br>
            <a:r>
              <a:rPr lang="en-GB" sz="1200" kern="1200" dirty="0">
                <a:solidFill>
                  <a:schemeClr val="tx1"/>
                </a:solidFill>
                <a:latin typeface="Lucida Grande" pitchFamily="80" charset="0"/>
                <a:ea typeface="ＭＳ Ｐゴシック" charset="-128"/>
                <a:cs typeface="+mn-cs"/>
              </a:rPr>
              <a:t>All copy is Calibri.</a:t>
            </a:r>
          </a:p>
          <a:p>
            <a:pPr eaLnBrk="1" hangingPunct="1"/>
            <a:endParaRPr lang="en-GB" sz="1200" kern="1200" dirty="0">
              <a:solidFill>
                <a:schemeClr val="tx1"/>
              </a:solidFill>
              <a:latin typeface="Lucida Grande" pitchFamily="80" charset="0"/>
              <a:ea typeface="ＭＳ Ｐゴシック" charset="-128"/>
              <a:cs typeface="+mn-cs"/>
            </a:endParaRPr>
          </a:p>
          <a:p>
            <a:pPr eaLnBrk="1" hangingPunct="1"/>
            <a:r>
              <a:rPr lang="en-GB" sz="1200" kern="1200" dirty="0">
                <a:solidFill>
                  <a:schemeClr val="tx1"/>
                </a:solidFill>
                <a:latin typeface="Lucida Grande" pitchFamily="80" charset="0"/>
                <a:ea typeface="ＭＳ Ｐゴシック" charset="-128"/>
                <a:cs typeface="+mn-cs"/>
              </a:rPr>
              <a:t>Slide</a:t>
            </a:r>
            <a:r>
              <a:rPr lang="en-GB" sz="1200" kern="1200" baseline="0" dirty="0">
                <a:solidFill>
                  <a:schemeClr val="tx1"/>
                </a:solidFill>
                <a:latin typeface="Lucida Grande" pitchFamily="80" charset="0"/>
                <a:ea typeface="ＭＳ Ｐゴシック" charset="-128"/>
                <a:cs typeface="+mn-cs"/>
              </a:rPr>
              <a:t> title</a:t>
            </a:r>
            <a:r>
              <a:rPr lang="en-GB" sz="1200" kern="1200" dirty="0">
                <a:solidFill>
                  <a:schemeClr val="tx1"/>
                </a:solidFill>
                <a:latin typeface="Lucida Grande" pitchFamily="80" charset="0"/>
                <a:ea typeface="ＭＳ Ｐゴシック" charset="-128"/>
                <a:cs typeface="+mn-cs"/>
              </a:rPr>
              <a:t> copy throughout:</a:t>
            </a:r>
          </a:p>
          <a:p>
            <a:pPr eaLnBrk="1" hangingPunct="1"/>
            <a:r>
              <a:rPr lang="en-GB" sz="1200" i="1" kern="1200" dirty="0">
                <a:solidFill>
                  <a:schemeClr val="tx1"/>
                </a:solidFill>
                <a:latin typeface="Lucida Grande" pitchFamily="80" charset="0"/>
                <a:ea typeface="ＭＳ Ｐゴシック" charset="-128"/>
                <a:cs typeface="+mn-cs"/>
              </a:rPr>
              <a:t>Size:  </a:t>
            </a:r>
            <a:r>
              <a:rPr lang="en-GB" sz="1200" i="0" kern="1200" dirty="0">
                <a:solidFill>
                  <a:schemeClr val="tx1"/>
                </a:solidFill>
                <a:latin typeface="Lucida Grande" pitchFamily="80" charset="0"/>
                <a:ea typeface="ＭＳ Ｐゴシック" charset="-128"/>
                <a:cs typeface="+mn-cs"/>
              </a:rPr>
              <a:t>36 point</a:t>
            </a:r>
            <a:endParaRPr lang="en-GB" sz="1200" kern="1200" dirty="0">
              <a:solidFill>
                <a:schemeClr val="tx1"/>
              </a:solidFill>
              <a:latin typeface="Lucida Grande" pitchFamily="80" charset="0"/>
              <a:ea typeface="ＭＳ Ｐゴシック" charset="-128"/>
              <a:cs typeface="+mn-cs"/>
            </a:endParaRPr>
          </a:p>
          <a:p>
            <a:pPr eaLnBrk="1" hangingPunct="1"/>
            <a:r>
              <a:rPr lang="en-GB" sz="1200" i="1" kern="1200" dirty="0">
                <a:solidFill>
                  <a:schemeClr val="tx1"/>
                </a:solidFill>
                <a:latin typeface="Lucida Grande" pitchFamily="80" charset="0"/>
                <a:ea typeface="ＭＳ Ｐゴシック" charset="-128"/>
                <a:cs typeface="+mn-cs"/>
              </a:rPr>
              <a:t>Colour Lancaster University red:  </a:t>
            </a:r>
            <a:r>
              <a:rPr lang="en-GB" sz="1200" kern="1200" dirty="0">
                <a:solidFill>
                  <a:schemeClr val="tx1"/>
                </a:solidFill>
                <a:latin typeface="Lucida Grande" pitchFamily="80" charset="0"/>
                <a:ea typeface="ＭＳ Ｐゴシック" charset="-128"/>
                <a:cs typeface="+mn-cs"/>
              </a:rPr>
              <a:t>(RGB) R: 181 G: 18 B: 27 (recent</a:t>
            </a:r>
            <a:r>
              <a:rPr lang="en-GB" sz="1200" kern="1200" baseline="0" dirty="0">
                <a:solidFill>
                  <a:schemeClr val="tx1"/>
                </a:solidFill>
                <a:latin typeface="Lucida Grande" pitchFamily="80" charset="0"/>
                <a:ea typeface="ＭＳ Ｐゴシック" charset="-128"/>
                <a:cs typeface="+mn-cs"/>
              </a:rPr>
              <a:t> colours on PowerPoint)</a:t>
            </a:r>
            <a:br>
              <a:rPr lang="en-GB" sz="1200" kern="1200" dirty="0">
                <a:solidFill>
                  <a:schemeClr val="tx1"/>
                </a:solidFill>
                <a:latin typeface="Lucida Grande" pitchFamily="80" charset="0"/>
                <a:ea typeface="ＭＳ Ｐゴシック" charset="-128"/>
                <a:cs typeface="+mn-cs"/>
              </a:rPr>
            </a:br>
            <a:br>
              <a:rPr lang="en-GB" sz="1200" kern="1200" dirty="0">
                <a:solidFill>
                  <a:schemeClr val="tx1"/>
                </a:solidFill>
                <a:latin typeface="Lucida Grande" pitchFamily="80" charset="0"/>
                <a:ea typeface="ＭＳ Ｐゴシック" charset="-128"/>
                <a:cs typeface="+mn-cs"/>
              </a:rPr>
            </a:br>
            <a:r>
              <a:rPr lang="en-GB" sz="1200" kern="1200" dirty="0">
                <a:solidFill>
                  <a:schemeClr val="tx1"/>
                </a:solidFill>
                <a:latin typeface="Lucida Grande" pitchFamily="80" charset="0"/>
                <a:ea typeface="ＭＳ Ｐゴシック" charset="-128"/>
                <a:cs typeface="+mn-cs"/>
              </a:rPr>
              <a:t>Small copy on first and last slide:</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Size:  </a:t>
            </a:r>
            <a:r>
              <a:rPr lang="en-GB" sz="1200" kern="1200" dirty="0">
                <a:solidFill>
                  <a:schemeClr val="tx1"/>
                </a:solidFill>
                <a:latin typeface="Lucida Grande" pitchFamily="80" charset="0"/>
                <a:ea typeface="ＭＳ Ｐゴシック" charset="-128"/>
                <a:cs typeface="+mn-cs"/>
              </a:rPr>
              <a:t>16 point</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Colour</a:t>
            </a:r>
            <a:r>
              <a:rPr lang="en-GB" sz="1200" i="1" kern="1200" baseline="0" dirty="0">
                <a:solidFill>
                  <a:schemeClr val="tx1"/>
                </a:solidFill>
                <a:latin typeface="Lucida Grande" pitchFamily="80" charset="0"/>
                <a:ea typeface="ＭＳ Ｐゴシック" charset="-128"/>
                <a:cs typeface="+mn-cs"/>
              </a:rPr>
              <a:t> </a:t>
            </a:r>
            <a:r>
              <a:rPr lang="en-GB" sz="1200" i="1" kern="1200" dirty="0">
                <a:solidFill>
                  <a:schemeClr val="tx1"/>
                </a:solidFill>
                <a:latin typeface="Lucida Grande" pitchFamily="80" charset="0"/>
                <a:ea typeface="ＭＳ Ｐゴシック" charset="-128"/>
                <a:cs typeface="+mn-cs"/>
              </a:rPr>
              <a:t>grey:  </a:t>
            </a:r>
            <a:r>
              <a:rPr lang="en-GB" sz="1200" kern="1200" dirty="0">
                <a:solidFill>
                  <a:schemeClr val="tx1"/>
                </a:solidFill>
                <a:latin typeface="Lucida Grande" pitchFamily="80" charset="0"/>
                <a:ea typeface="ＭＳ Ｐゴシック" charset="-128"/>
                <a:cs typeface="+mn-cs"/>
              </a:rPr>
              <a:t>(RGB) R: 102 G: 102 B: 102 (recent</a:t>
            </a:r>
            <a:r>
              <a:rPr lang="en-GB" sz="1200" kern="1200" baseline="0" dirty="0">
                <a:solidFill>
                  <a:schemeClr val="tx1"/>
                </a:solidFill>
                <a:latin typeface="Lucida Grande" pitchFamily="80" charset="0"/>
                <a:ea typeface="ＭＳ Ｐゴシック" charset="-128"/>
                <a:cs typeface="+mn-cs"/>
              </a:rPr>
              <a:t> colours on PowerPoint)</a:t>
            </a:r>
            <a:br>
              <a:rPr lang="en-GB" sz="1200" kern="1200" dirty="0">
                <a:solidFill>
                  <a:schemeClr val="tx1"/>
                </a:solidFill>
                <a:latin typeface="Lucida Grande" pitchFamily="80" charset="0"/>
                <a:ea typeface="ＭＳ Ｐゴシック" charset="-128"/>
                <a:cs typeface="+mn-cs"/>
              </a:rPr>
            </a:br>
            <a:endParaRPr lang="en-GB" sz="1200" kern="1200" dirty="0">
              <a:solidFill>
                <a:schemeClr val="tx1"/>
              </a:solidFill>
              <a:latin typeface="Lucida Grande" pitchFamily="80" charset="0"/>
              <a:ea typeface="ＭＳ Ｐゴシック" charset="-128"/>
              <a:cs typeface="+mn-cs"/>
            </a:endParaRPr>
          </a:p>
          <a:p>
            <a:pPr eaLnBrk="1" hangingPunct="1"/>
            <a:r>
              <a:rPr lang="en-GB" sz="1200" kern="1200" dirty="0">
                <a:solidFill>
                  <a:schemeClr val="tx1"/>
                </a:solidFill>
                <a:latin typeface="Lucida Grande" pitchFamily="80" charset="0"/>
                <a:ea typeface="ＭＳ Ｐゴシック" charset="-128"/>
                <a:cs typeface="+mn-cs"/>
              </a:rPr>
              <a:t>Sub-heading</a:t>
            </a:r>
            <a:r>
              <a:rPr lang="en-GB" sz="1200" kern="1200" baseline="0" dirty="0">
                <a:solidFill>
                  <a:schemeClr val="tx1"/>
                </a:solidFill>
                <a:latin typeface="Lucida Grande" pitchFamily="80" charset="0"/>
                <a:ea typeface="ＭＳ Ｐゴシック" charset="-128"/>
                <a:cs typeface="+mn-cs"/>
              </a:rPr>
              <a:t>s</a:t>
            </a:r>
            <a:r>
              <a:rPr lang="en-GB" sz="1200" kern="1200" dirty="0">
                <a:solidFill>
                  <a:schemeClr val="tx1"/>
                </a:solidFill>
                <a:latin typeface="Lucida Grande" pitchFamily="80" charset="0"/>
                <a:ea typeface="ＭＳ Ｐゴシック" charset="-128"/>
                <a:cs typeface="+mn-cs"/>
              </a:rPr>
              <a:t>:</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Size:  </a:t>
            </a:r>
            <a:r>
              <a:rPr lang="en-GB" sz="1200" i="0" kern="1200" dirty="0">
                <a:solidFill>
                  <a:schemeClr val="tx1"/>
                </a:solidFill>
                <a:latin typeface="Lucida Grande" pitchFamily="80" charset="0"/>
                <a:ea typeface="ＭＳ Ｐゴシック" charset="-128"/>
                <a:cs typeface="+mn-cs"/>
              </a:rPr>
              <a:t>24 point – italics</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Colour</a:t>
            </a:r>
            <a:r>
              <a:rPr lang="en-GB" sz="1200" i="1" kern="1200" baseline="0" dirty="0">
                <a:solidFill>
                  <a:schemeClr val="tx1"/>
                </a:solidFill>
                <a:latin typeface="Lucida Grande" pitchFamily="80" charset="0"/>
                <a:ea typeface="ＭＳ Ｐゴシック" charset="-128"/>
                <a:cs typeface="+mn-cs"/>
              </a:rPr>
              <a:t> </a:t>
            </a:r>
            <a:r>
              <a:rPr lang="en-GB" sz="1200" i="1" kern="1200" dirty="0">
                <a:solidFill>
                  <a:schemeClr val="tx1"/>
                </a:solidFill>
                <a:latin typeface="Lucida Grande" pitchFamily="80" charset="0"/>
                <a:ea typeface="ＭＳ Ｐゴシック" charset="-128"/>
                <a:cs typeface="+mn-cs"/>
              </a:rPr>
              <a:t>grey:  </a:t>
            </a:r>
            <a:r>
              <a:rPr lang="en-GB" sz="1200" kern="1200" dirty="0">
                <a:solidFill>
                  <a:schemeClr val="tx1"/>
                </a:solidFill>
                <a:latin typeface="Lucida Grande" pitchFamily="80" charset="0"/>
                <a:ea typeface="ＭＳ Ｐゴシック" charset="-128"/>
                <a:cs typeface="+mn-cs"/>
              </a:rPr>
              <a:t>(RGB) R: 102 G: 102 B: 102 (recent</a:t>
            </a:r>
            <a:r>
              <a:rPr lang="en-GB" sz="1200" kern="1200" baseline="0" dirty="0">
                <a:solidFill>
                  <a:schemeClr val="tx1"/>
                </a:solidFill>
                <a:latin typeface="Lucida Grande" pitchFamily="80" charset="0"/>
                <a:ea typeface="ＭＳ Ｐゴシック" charset="-128"/>
                <a:cs typeface="+mn-cs"/>
              </a:rPr>
              <a:t> colours on PowerPoint)</a:t>
            </a:r>
            <a:endParaRPr lang="en-GB" sz="1200" kern="1200" dirty="0">
              <a:solidFill>
                <a:schemeClr val="tx1"/>
              </a:solidFill>
              <a:latin typeface="Lucida Grande" pitchFamily="80" charset="0"/>
              <a:ea typeface="ＭＳ Ｐゴシック" charset="-128"/>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br>
              <a:rPr lang="en-GB" sz="1200" kern="1200" dirty="0">
                <a:solidFill>
                  <a:schemeClr val="tx1"/>
                </a:solidFill>
                <a:latin typeface="Lucida Grande" pitchFamily="80" charset="0"/>
                <a:ea typeface="ＭＳ Ｐゴシック" charset="-128"/>
                <a:cs typeface="+mn-cs"/>
              </a:rPr>
            </a:br>
            <a:r>
              <a:rPr lang="en-GB" sz="1200" kern="1200" dirty="0">
                <a:solidFill>
                  <a:schemeClr val="tx1"/>
                </a:solidFill>
                <a:latin typeface="Lucida Grande" pitchFamily="80" charset="0"/>
                <a:ea typeface="ＭＳ Ｐゴシック" charset="-128"/>
                <a:cs typeface="+mn-cs"/>
              </a:rPr>
              <a:t>Bullets copy and body copy:</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Size:</a:t>
            </a:r>
            <a:r>
              <a:rPr lang="en-GB" sz="1200" i="1" kern="1200" baseline="0" dirty="0">
                <a:solidFill>
                  <a:schemeClr val="tx1"/>
                </a:solidFill>
                <a:latin typeface="Lucida Grande" pitchFamily="80" charset="0"/>
                <a:ea typeface="ＭＳ Ｐゴシック" charset="-128"/>
                <a:cs typeface="+mn-cs"/>
              </a:rPr>
              <a:t>  </a:t>
            </a:r>
            <a:r>
              <a:rPr lang="en-GB" sz="1200" kern="1200" dirty="0">
                <a:solidFill>
                  <a:schemeClr val="tx1"/>
                </a:solidFill>
                <a:latin typeface="Lucida Grande" pitchFamily="80" charset="0"/>
                <a:ea typeface="ＭＳ Ｐゴシック" charset="-128"/>
                <a:cs typeface="+mn-cs"/>
              </a:rPr>
              <a:t>24 point</a:t>
            </a:r>
            <a:r>
              <a:rPr lang="en-GB" sz="1200" kern="1200" baseline="0" dirty="0">
                <a:solidFill>
                  <a:schemeClr val="tx1"/>
                </a:solidFill>
                <a:latin typeface="Lucida Grande" pitchFamily="80" charset="0"/>
                <a:ea typeface="ＭＳ Ｐゴシック" charset="-128"/>
                <a:cs typeface="+mn-cs"/>
              </a:rPr>
              <a:t> </a:t>
            </a:r>
            <a:r>
              <a:rPr lang="en-GB" sz="1200" kern="1200" dirty="0">
                <a:solidFill>
                  <a:schemeClr val="tx1"/>
                </a:solidFill>
                <a:latin typeface="Lucida Grande" pitchFamily="80" charset="0"/>
                <a:ea typeface="ＭＳ Ｐゴシック" charset="-128"/>
                <a:cs typeface="+mn-cs"/>
              </a:rPr>
              <a:t>(see below for a further option)</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Colour grey:  </a:t>
            </a:r>
            <a:r>
              <a:rPr lang="en-GB" sz="1200" kern="1200" dirty="0">
                <a:solidFill>
                  <a:schemeClr val="tx1"/>
                </a:solidFill>
                <a:latin typeface="Lucida Grande" pitchFamily="80" charset="0"/>
                <a:ea typeface="ＭＳ Ｐゴシック" charset="-128"/>
                <a:cs typeface="+mn-cs"/>
              </a:rPr>
              <a:t>(RGB) R: 102 G: 102 B: 102 (recent</a:t>
            </a:r>
            <a:r>
              <a:rPr lang="en-GB" sz="1200" kern="1200" baseline="0" dirty="0">
                <a:solidFill>
                  <a:schemeClr val="tx1"/>
                </a:solidFill>
                <a:latin typeface="Lucida Grande" pitchFamily="80" charset="0"/>
                <a:ea typeface="ＭＳ Ｐゴシック" charset="-128"/>
                <a:cs typeface="+mn-cs"/>
              </a:rPr>
              <a:t> colours on PowerPoint)</a:t>
            </a:r>
            <a:endParaRPr lang="en-GB" sz="1200" kern="1200" dirty="0">
              <a:solidFill>
                <a:schemeClr val="tx1"/>
              </a:solidFill>
              <a:latin typeface="Lucida Grande" pitchFamily="80" charset="0"/>
              <a:ea typeface="ＭＳ Ｐゴシック" charset="-128"/>
              <a:cs typeface="+mn-cs"/>
            </a:endParaRPr>
          </a:p>
          <a:p>
            <a:pPr eaLnBrk="1" hangingPunct="1"/>
            <a:r>
              <a:rPr lang="en-GB" sz="1200" kern="1200" dirty="0">
                <a:solidFill>
                  <a:schemeClr val="tx1"/>
                </a:solidFill>
                <a:latin typeface="Lucida Grande" pitchFamily="80" charset="0"/>
                <a:ea typeface="ＭＳ Ｐゴシック" charset="-128"/>
                <a:cs typeface="+mn-cs"/>
              </a:rPr>
              <a:t>It</a:t>
            </a:r>
            <a:r>
              <a:rPr lang="en-GB" sz="1200" kern="1200" baseline="0" dirty="0">
                <a:solidFill>
                  <a:schemeClr val="tx1"/>
                </a:solidFill>
                <a:latin typeface="Lucida Grande" pitchFamily="80" charset="0"/>
                <a:ea typeface="ＭＳ Ｐゴシック" charset="-128"/>
                <a:cs typeface="+mn-cs"/>
              </a:rPr>
              <a:t> isn’t advisable to have too much text on a slide, however on rare occasions it may be necessary, therefore there is a slide using 20 point bullet pointed text.</a:t>
            </a:r>
            <a:endParaRPr lang="en-US" sz="1200" kern="1200" dirty="0">
              <a:solidFill>
                <a:schemeClr val="tx1"/>
              </a:solidFill>
              <a:latin typeface="Lucida Grande" pitchFamily="80" charset="0"/>
              <a:ea typeface="ＭＳ Ｐゴシック" charset="-128"/>
              <a:cs typeface="+mn-cs"/>
            </a:endParaRPr>
          </a:p>
          <a:p>
            <a:pPr eaLnBrk="1" hangingPunct="1"/>
            <a:endParaRPr lang="en-US" sz="1200" kern="1200" dirty="0">
              <a:solidFill>
                <a:schemeClr val="tx1"/>
              </a:solidFill>
              <a:latin typeface="Lucida Grande" pitchFamily="80" charset="0"/>
              <a:ea typeface="ＭＳ Ｐゴシック" charset="-128"/>
              <a:cs typeface="+mn-cs"/>
            </a:endParaRPr>
          </a:p>
          <a:p>
            <a:pPr eaLnBrk="1" hangingPunct="1"/>
            <a:r>
              <a:rPr lang="en-US" sz="1200" b="1" kern="1200" dirty="0">
                <a:solidFill>
                  <a:schemeClr val="tx1"/>
                </a:solidFill>
                <a:latin typeface="Lucida Grande" pitchFamily="80" charset="0"/>
                <a:ea typeface="ＭＳ Ｐゴシック" charset="-128"/>
                <a:cs typeface="+mn-cs"/>
              </a:rPr>
              <a:t>Line</a:t>
            </a:r>
            <a:r>
              <a:rPr lang="en-US" sz="1200" b="1" kern="1200" baseline="0" dirty="0">
                <a:solidFill>
                  <a:schemeClr val="tx1"/>
                </a:solidFill>
                <a:latin typeface="Lucida Grande" pitchFamily="80" charset="0"/>
                <a:ea typeface="ＭＳ Ｐゴシック" charset="-128"/>
                <a:cs typeface="+mn-cs"/>
              </a:rPr>
              <a:t> spacing and alignment</a:t>
            </a:r>
          </a:p>
          <a:p>
            <a:pPr eaLnBrk="1" hangingPunct="1"/>
            <a:r>
              <a:rPr lang="en-US" sz="1200" kern="1200" baseline="0" dirty="0">
                <a:solidFill>
                  <a:schemeClr val="tx1"/>
                </a:solidFill>
                <a:latin typeface="Lucida Grande" pitchFamily="80" charset="0"/>
                <a:ea typeface="ＭＳ Ｐゴシック" charset="-128"/>
                <a:cs typeface="+mn-cs"/>
              </a:rPr>
              <a:t>Single line spacing (apart from the main headings which is ‘exactly 35 point’)</a:t>
            </a:r>
          </a:p>
          <a:p>
            <a:pPr eaLnBrk="1" hangingPunct="1"/>
            <a:r>
              <a:rPr lang="en-US" sz="1200" kern="1200" baseline="0" dirty="0">
                <a:solidFill>
                  <a:schemeClr val="tx1"/>
                </a:solidFill>
                <a:latin typeface="Lucida Grande" pitchFamily="80" charset="0"/>
                <a:ea typeface="ＭＳ Ｐゴシック" charset="-128"/>
                <a:cs typeface="+mn-cs"/>
              </a:rPr>
              <a:t>All text is aligned left</a:t>
            </a:r>
            <a:endParaRPr lang="en-US" sz="1200" kern="1200" dirty="0">
              <a:solidFill>
                <a:schemeClr val="tx1"/>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baseline="0" dirty="0">
                <a:solidFill>
                  <a:srgbClr val="731F43"/>
                </a:solidFill>
                <a:latin typeface="Lucida Grande" pitchFamily="80" charset="0"/>
                <a:ea typeface="ＭＳ Ｐゴシック" charset="-128"/>
                <a:cs typeface="+mn-cs"/>
              </a:rPr>
              <a:t>Slide title options</a:t>
            </a:r>
          </a:p>
          <a:p>
            <a:pPr eaLnBrk="1" hangingPunct="1"/>
            <a:r>
              <a:rPr lang="en-US" sz="1200" kern="1200" baseline="0" dirty="0">
                <a:solidFill>
                  <a:srgbClr val="731F43"/>
                </a:solidFill>
                <a:latin typeface="Lucida Grande" pitchFamily="80" charset="0"/>
                <a:ea typeface="ＭＳ Ｐゴシック" charset="-128"/>
                <a:cs typeface="+mn-cs"/>
              </a:rPr>
              <a:t>There are two options for titles on the slides – one line or two lines for longer titles. Ideally, the one line title should be used, however on rare occasions a two line title maybe needed.</a:t>
            </a:r>
            <a:endParaRPr lang="en-US" sz="1200" kern="1200" dirty="0">
              <a:solidFill>
                <a:srgbClr val="731F43"/>
              </a:solidFill>
              <a:latin typeface="Lucida Grande" pitchFamily="80" charset="0"/>
              <a:ea typeface="ＭＳ Ｐゴシック" charset="-128"/>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1</a:t>
            </a:fld>
            <a:endParaRPr lang="en-GB"/>
          </a:p>
        </p:txBody>
      </p:sp>
    </p:spTree>
    <p:extLst>
      <p:ext uri="{BB962C8B-B14F-4D97-AF65-F5344CB8AC3E}">
        <p14:creationId xmlns:p14="http://schemas.microsoft.com/office/powerpoint/2010/main" val="103400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9</a:t>
            </a:fld>
            <a:endParaRPr lang="en-GB"/>
          </a:p>
        </p:txBody>
      </p:sp>
    </p:spTree>
    <p:extLst>
      <p:ext uri="{BB962C8B-B14F-4D97-AF65-F5344CB8AC3E}">
        <p14:creationId xmlns:p14="http://schemas.microsoft.com/office/powerpoint/2010/main" val="28616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10</a:t>
            </a:fld>
            <a:endParaRPr lang="en-GB"/>
          </a:p>
        </p:txBody>
      </p:sp>
    </p:spTree>
    <p:extLst>
      <p:ext uri="{BB962C8B-B14F-4D97-AF65-F5344CB8AC3E}">
        <p14:creationId xmlns:p14="http://schemas.microsoft.com/office/powerpoint/2010/main" val="297236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13</a:t>
            </a:fld>
            <a:endParaRPr lang="en-GB"/>
          </a:p>
        </p:txBody>
      </p:sp>
    </p:spTree>
    <p:extLst>
      <p:ext uri="{BB962C8B-B14F-4D97-AF65-F5344CB8AC3E}">
        <p14:creationId xmlns:p14="http://schemas.microsoft.com/office/powerpoint/2010/main" val="1953828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8AF62-0413-459D-A055-9BD345497D1F}" type="slidenum">
              <a:rPr lang="en-GB" smtClean="0"/>
              <a:pPr/>
              <a:t>14</a:t>
            </a:fld>
            <a:endParaRPr lang="en-GB"/>
          </a:p>
        </p:txBody>
      </p:sp>
    </p:spTree>
    <p:extLst>
      <p:ext uri="{BB962C8B-B14F-4D97-AF65-F5344CB8AC3E}">
        <p14:creationId xmlns:p14="http://schemas.microsoft.com/office/powerpoint/2010/main" val="947759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144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85800" y="1371600"/>
            <a:ext cx="7772400" cy="4953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037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4"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p:txBody>
      </p:sp>
      <p:sp>
        <p:nvSpPr>
          <p:cNvPr id="2" name="TextBox 1"/>
          <p:cNvSpPr txBox="1"/>
          <p:nvPr userDrawn="1"/>
        </p:nvSpPr>
        <p:spPr>
          <a:xfrm>
            <a:off x="3234022" y="3660229"/>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8"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1" y="1101"/>
            <a:ext cx="9143998" cy="686214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5522" y="3879"/>
            <a:ext cx="9132955"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2736"/>
            <a:ext cx="8208912" cy="2090663"/>
          </a:xfrm>
        </p:spPr>
        <p:txBody>
          <a:bodyPr/>
          <a:lstStyle/>
          <a:p>
            <a:r>
              <a:rPr lang="en-GB" dirty="0"/>
              <a:t>Society for Research in Higher Education</a:t>
            </a:r>
            <a:br>
              <a:rPr lang="en-GB" dirty="0"/>
            </a:br>
            <a:r>
              <a:rPr lang="en-GB" dirty="0"/>
              <a:t>First World War Memorial Lecture</a:t>
            </a:r>
            <a:br>
              <a:rPr lang="en-GB" dirty="0"/>
            </a:br>
            <a:br>
              <a:rPr lang="en-GB" dirty="0"/>
            </a:br>
            <a:r>
              <a:rPr lang="en-GB" dirty="0"/>
              <a:t>The Impact of the First World War on British Higher Education</a:t>
            </a:r>
            <a:br>
              <a:rPr lang="en-GB" dirty="0"/>
            </a:br>
            <a:br>
              <a:rPr lang="en-GB" dirty="0"/>
            </a:br>
            <a:br>
              <a:rPr lang="en-GB" dirty="0"/>
            </a:br>
            <a:endParaRPr lang="en-GB" dirty="0"/>
          </a:p>
        </p:txBody>
      </p:sp>
      <p:sp>
        <p:nvSpPr>
          <p:cNvPr id="3" name="Subtitle 2"/>
          <p:cNvSpPr>
            <a:spLocks noGrp="1"/>
          </p:cNvSpPr>
          <p:nvPr>
            <p:ph type="subTitle" idx="1"/>
          </p:nvPr>
        </p:nvSpPr>
        <p:spPr>
          <a:xfrm>
            <a:off x="395536" y="2852936"/>
            <a:ext cx="8280920" cy="1728192"/>
          </a:xfrm>
        </p:spPr>
        <p:txBody>
          <a:bodyPr/>
          <a:lstStyle/>
          <a:p>
            <a:pPr>
              <a:spcBef>
                <a:spcPts val="0"/>
              </a:spcBef>
            </a:pPr>
            <a:endParaRPr lang="en-GB" dirty="0"/>
          </a:p>
          <a:p>
            <a:pPr>
              <a:spcBef>
                <a:spcPts val="0"/>
              </a:spcBef>
            </a:pPr>
            <a:endParaRPr lang="en-GB" dirty="0"/>
          </a:p>
          <a:p>
            <a:pPr>
              <a:spcBef>
                <a:spcPts val="0"/>
              </a:spcBef>
            </a:pPr>
            <a:endParaRPr lang="en-GB" dirty="0"/>
          </a:p>
          <a:p>
            <a:pPr>
              <a:spcBef>
                <a:spcPts val="0"/>
              </a:spcBef>
            </a:pPr>
            <a:r>
              <a:rPr lang="en-GB" dirty="0"/>
              <a:t>Professor John Taylor</a:t>
            </a:r>
          </a:p>
          <a:p>
            <a:pPr>
              <a:spcBef>
                <a:spcPts val="0"/>
              </a:spcBef>
            </a:pPr>
            <a:r>
              <a:rPr lang="en-GB" dirty="0"/>
              <a:t>Centre for Higher Education Research and Evaluation</a:t>
            </a:r>
          </a:p>
          <a:p>
            <a:pPr>
              <a:spcBef>
                <a:spcPts val="0"/>
              </a:spcBef>
            </a:pPr>
            <a:r>
              <a:rPr lang="en-GB" dirty="0"/>
              <a:t>Department of Educational Research</a:t>
            </a:r>
          </a:p>
          <a:p>
            <a:pPr>
              <a:spcBef>
                <a:spcPts val="0"/>
              </a:spcBef>
            </a:pPr>
            <a:r>
              <a:rPr lang="en-GB" dirty="0"/>
              <a:t>Lancaster University</a:t>
            </a:r>
          </a:p>
          <a:p>
            <a:pPr>
              <a:spcBef>
                <a:spcPts val="0"/>
              </a:spcBef>
            </a:pPr>
            <a:endParaRPr lang="en-GB" dirty="0"/>
          </a:p>
          <a:p>
            <a:pPr>
              <a:spcBef>
                <a:spcPts val="0"/>
              </a:spcBef>
            </a:pPr>
            <a:r>
              <a:rPr lang="en-GB" dirty="0"/>
              <a:t>December 2018</a:t>
            </a:r>
          </a:p>
          <a:p>
            <a:pPr>
              <a:spcBef>
                <a:spcPts val="0"/>
              </a:spcBef>
            </a:pPr>
            <a:endParaRPr lang="en-GB" dirty="0"/>
          </a:p>
        </p:txBody>
      </p:sp>
      <p:sp>
        <p:nvSpPr>
          <p:cNvPr id="4" name="TextBox 3"/>
          <p:cNvSpPr txBox="1"/>
          <p:nvPr/>
        </p:nvSpPr>
        <p:spPr>
          <a:xfrm>
            <a:off x="477078" y="516835"/>
            <a:ext cx="5319058" cy="369332"/>
          </a:xfrm>
          <a:prstGeom prst="rect">
            <a:avLst/>
          </a:prstGeom>
          <a:noFill/>
        </p:spPr>
        <p:txBody>
          <a:bodyPr wrap="squar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Implications</a:t>
            </a:r>
          </a:p>
        </p:txBody>
      </p:sp>
      <p:sp>
        <p:nvSpPr>
          <p:cNvPr id="3" name="Content Placeholder 2"/>
          <p:cNvSpPr>
            <a:spLocks noGrp="1"/>
          </p:cNvSpPr>
          <p:nvPr>
            <p:ph idx="1"/>
          </p:nvPr>
        </p:nvSpPr>
        <p:spPr/>
        <p:txBody>
          <a:bodyPr/>
          <a:lstStyle/>
          <a:p>
            <a:pPr marL="285750" indent="-285750">
              <a:buFontTx/>
              <a:buChar char="•"/>
            </a:pPr>
            <a:r>
              <a:rPr lang="en-GB" altLang="en-US" sz="1800" dirty="0"/>
              <a:t>The January 1915 memorandum is an important document.   </a:t>
            </a:r>
          </a:p>
          <a:p>
            <a:pPr marL="285750" indent="-285750">
              <a:buFontTx/>
              <a:buChar char="•"/>
            </a:pPr>
            <a:r>
              <a:rPr lang="en-GB" altLang="en-US" sz="1800" dirty="0"/>
              <a:t>It emphasises the tension that existed between justifying additional grant and the need to make economies, and the importance in wartime of being seen to make economies.   </a:t>
            </a:r>
          </a:p>
          <a:p>
            <a:pPr marL="285750" indent="-285750">
              <a:buFontTx/>
              <a:buChar char="•"/>
            </a:pPr>
            <a:r>
              <a:rPr lang="en-GB" altLang="en-US" sz="1800" dirty="0"/>
              <a:t>It also points unmistakably to the growing assumption within government circles that, in return for financial support, the universities would be subject to more intrusive scrutiny.  </a:t>
            </a:r>
          </a:p>
          <a:p>
            <a:pPr marL="285750" indent="-285750">
              <a:buFontTx/>
              <a:buChar char="•"/>
            </a:pPr>
            <a:r>
              <a:rPr lang="en-GB" altLang="en-US" sz="1800" dirty="0"/>
              <a:t>The memorandum reflects a growing awareness of the broad contribution of universities and colleges to the war effort, including the applications of research. </a:t>
            </a:r>
          </a:p>
          <a:p>
            <a:pPr marL="285750" indent="-285750">
              <a:buFontTx/>
              <a:buChar char="•"/>
            </a:pPr>
            <a:r>
              <a:rPr lang="en-GB" altLang="en-US" sz="1800" dirty="0"/>
              <a:t>Finally, the memorandum already looks ahead to the role of universities in rebuilding in a post-war world.  </a:t>
            </a:r>
          </a:p>
          <a:p>
            <a:pPr marL="285750" indent="-285750">
              <a:buFontTx/>
              <a:buChar char="•"/>
            </a:pPr>
            <a:r>
              <a:rPr lang="en-GB" altLang="en-US" sz="1800" dirty="0"/>
              <a:t>Each of these themes was to resonate further throughout the war.</a:t>
            </a:r>
            <a:endParaRPr lang="en-US" sz="1800" dirty="0"/>
          </a:p>
        </p:txBody>
      </p:sp>
    </p:spTree>
    <p:extLst>
      <p:ext uri="{BB962C8B-B14F-4D97-AF65-F5344CB8AC3E}">
        <p14:creationId xmlns:p14="http://schemas.microsoft.com/office/powerpoint/2010/main" val="184397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Phase One</a:t>
            </a:r>
          </a:p>
        </p:txBody>
      </p:sp>
      <p:sp>
        <p:nvSpPr>
          <p:cNvPr id="3" name="Content Placeholder 2"/>
          <p:cNvSpPr>
            <a:spLocks noGrp="1"/>
          </p:cNvSpPr>
          <p:nvPr>
            <p:ph idx="1"/>
          </p:nvPr>
        </p:nvSpPr>
        <p:spPr/>
        <p:txBody>
          <a:bodyPr/>
          <a:lstStyle/>
          <a:p>
            <a:r>
              <a:rPr lang="en-US" sz="1600" dirty="0"/>
              <a:t>Special Government grants to compensate for fee losses</a:t>
            </a:r>
          </a:p>
          <a:p>
            <a:endParaRPr lang="en-US" sz="1600" dirty="0"/>
          </a:p>
          <a:p>
            <a:r>
              <a:rPr lang="en-US" sz="1600" dirty="0"/>
              <a:t>Other sources of income are maintained</a:t>
            </a:r>
          </a:p>
          <a:p>
            <a:endParaRPr lang="en-US" sz="1600" dirty="0"/>
          </a:p>
          <a:p>
            <a:r>
              <a:rPr lang="en-US" sz="1600" dirty="0"/>
              <a:t>Expenditure reductions (but problems for the future)</a:t>
            </a:r>
          </a:p>
          <a:p>
            <a:endParaRPr lang="en-US" sz="1600" dirty="0"/>
          </a:p>
          <a:p>
            <a:r>
              <a:rPr lang="en-US" sz="1600" dirty="0"/>
              <a:t>Some universities actually show financial surplus</a:t>
            </a:r>
          </a:p>
          <a:p>
            <a:endParaRPr lang="en-US" sz="1600" dirty="0"/>
          </a:p>
          <a:p>
            <a:r>
              <a:rPr lang="en-US" sz="1600" dirty="0"/>
              <a:t>Student numbers begin to recover</a:t>
            </a:r>
          </a:p>
          <a:p>
            <a:endParaRPr lang="en-US" sz="1600" dirty="0"/>
          </a:p>
          <a:p>
            <a:r>
              <a:rPr lang="en-US" sz="1600" dirty="0"/>
              <a:t>Universities actively involved in the War effort</a:t>
            </a:r>
          </a:p>
          <a:p>
            <a:endParaRPr lang="en-US" sz="1600" dirty="0"/>
          </a:p>
          <a:p>
            <a:endParaRPr lang="en-US" sz="1600" dirty="0"/>
          </a:p>
        </p:txBody>
      </p:sp>
    </p:spTree>
    <p:extLst>
      <p:ext uri="{BB962C8B-B14F-4D97-AF65-F5344CB8AC3E}">
        <p14:creationId xmlns:p14="http://schemas.microsoft.com/office/powerpoint/2010/main" val="31958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Two</a:t>
            </a:r>
          </a:p>
        </p:txBody>
      </p:sp>
      <p:sp>
        <p:nvSpPr>
          <p:cNvPr id="3" name="Content Placeholder 2"/>
          <p:cNvSpPr>
            <a:spLocks noGrp="1"/>
          </p:cNvSpPr>
          <p:nvPr>
            <p:ph idx="1"/>
          </p:nvPr>
        </p:nvSpPr>
        <p:spPr/>
        <p:txBody>
          <a:bodyPr/>
          <a:lstStyle/>
          <a:p>
            <a:r>
              <a:rPr lang="en-US" sz="1600" dirty="0"/>
              <a:t>Changing attitudes – universities look to Government for support; Government accepts (some) responsibility for Universities; Government seeks increased accountability in return for support</a:t>
            </a:r>
          </a:p>
          <a:p>
            <a:endParaRPr lang="en-US" sz="1600" dirty="0"/>
          </a:p>
          <a:p>
            <a:r>
              <a:rPr lang="en-US" sz="1600" dirty="0"/>
              <a:t>Growing recognition of need for Universities to work with business and industry</a:t>
            </a:r>
          </a:p>
          <a:p>
            <a:endParaRPr lang="en-US" sz="1600" dirty="0"/>
          </a:p>
          <a:p>
            <a:r>
              <a:rPr lang="en-US" sz="1600" dirty="0"/>
              <a:t>Growing interest in higher education, especially science and engineering</a:t>
            </a:r>
          </a:p>
          <a:p>
            <a:endParaRPr lang="en-US" sz="1600" dirty="0"/>
          </a:p>
          <a:p>
            <a:r>
              <a:rPr lang="en-US" sz="1600" dirty="0"/>
              <a:t>Universities “coming out from the shadows” – contribution to the War effort – munitions work, hospitals and public health, growing interest in social problems, agriculture and food</a:t>
            </a:r>
          </a:p>
          <a:p>
            <a:endParaRPr lang="en-US" sz="1600" dirty="0"/>
          </a:p>
          <a:p>
            <a:r>
              <a:rPr lang="en-US" sz="1600"/>
              <a:t>New emphasis on research</a:t>
            </a:r>
            <a:endParaRPr lang="en-US" sz="1600" dirty="0"/>
          </a:p>
        </p:txBody>
      </p:sp>
    </p:spTree>
    <p:extLst>
      <p:ext uri="{BB962C8B-B14F-4D97-AF65-F5344CB8AC3E}">
        <p14:creationId xmlns:p14="http://schemas.microsoft.com/office/powerpoint/2010/main" val="150300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Two: Looking Ahead</a:t>
            </a:r>
          </a:p>
        </p:txBody>
      </p:sp>
      <p:sp>
        <p:nvSpPr>
          <p:cNvPr id="3" name="Content Placeholder 2"/>
          <p:cNvSpPr>
            <a:spLocks noGrp="1"/>
          </p:cNvSpPr>
          <p:nvPr>
            <p:ph idx="1"/>
          </p:nvPr>
        </p:nvSpPr>
        <p:spPr/>
        <p:txBody>
          <a:bodyPr/>
          <a:lstStyle/>
          <a:p>
            <a:r>
              <a:rPr lang="en-GB" altLang="en-US" sz="1600" dirty="0"/>
              <a:t>Alan Kidd, March 1918:</a:t>
            </a:r>
          </a:p>
          <a:p>
            <a:r>
              <a:rPr lang="en-GB" altLang="en-US" sz="1600" dirty="0"/>
              <a:t>“The position with which we have to deal includes the following main elements:</a:t>
            </a:r>
            <a:endParaRPr lang="en-US" altLang="en-US" sz="1600" dirty="0"/>
          </a:p>
          <a:p>
            <a:r>
              <a:rPr lang="en-GB" altLang="en-US" sz="1600" dirty="0"/>
              <a:t>The war has quickened , if not created, a general appreciation of the </a:t>
            </a:r>
            <a:r>
              <a:rPr lang="en-GB" altLang="en-US" sz="1600" b="1" dirty="0"/>
              <a:t>benefits to be derived on the side of science and technology and subjects with a commercial value </a:t>
            </a:r>
            <a:r>
              <a:rPr lang="en-GB" altLang="en-US" sz="1600" b="1" dirty="0" err="1"/>
              <a:t>eg</a:t>
            </a:r>
            <a:r>
              <a:rPr lang="en-GB" altLang="en-US" sz="1600" b="1" dirty="0"/>
              <a:t> foreign languages</a:t>
            </a:r>
            <a:r>
              <a:rPr lang="en-GB" altLang="en-US" sz="1600" dirty="0"/>
              <a:t>; </a:t>
            </a:r>
            <a:r>
              <a:rPr lang="en-GB" altLang="en-US" sz="1600" b="1" dirty="0"/>
              <a:t>public interest has however also been aroused in the studies with a direct social and altruistic aspect</a:t>
            </a:r>
            <a:r>
              <a:rPr lang="en-GB" altLang="en-US" sz="1600" dirty="0"/>
              <a:t> which should form part of a university training; and in some quarters, though not perhaps the most vocal, there is a </a:t>
            </a:r>
            <a:r>
              <a:rPr lang="en-GB" altLang="en-US" sz="1600" b="1" dirty="0"/>
              <a:t>recognition of the need of the modern universities for a stronger emphasis upon subjects of a generally humanistic nature</a:t>
            </a:r>
            <a:r>
              <a:rPr lang="en-GB" altLang="en-US" sz="1600" dirty="0"/>
              <a:t>. The popular demand is however at present mainly for science and technology, and, stimulated by the establishment of the new Research Department, </a:t>
            </a:r>
            <a:r>
              <a:rPr lang="en-GB" altLang="en-US" sz="1600" b="1" dirty="0"/>
              <a:t>the great industries are not only coming to realise the value of higher education and research</a:t>
            </a:r>
            <a:r>
              <a:rPr lang="en-GB" altLang="en-US" sz="1600" dirty="0"/>
              <a:t> in these subjects, but are themselves willing to assist in their organisation and equipment.</a:t>
            </a:r>
            <a:endParaRPr lang="en-US" sz="1600" dirty="0"/>
          </a:p>
        </p:txBody>
      </p:sp>
    </p:spTree>
    <p:extLst>
      <p:ext uri="{BB962C8B-B14F-4D97-AF65-F5344CB8AC3E}">
        <p14:creationId xmlns:p14="http://schemas.microsoft.com/office/powerpoint/2010/main" val="400110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Ahead</a:t>
            </a:r>
          </a:p>
        </p:txBody>
      </p:sp>
      <p:sp>
        <p:nvSpPr>
          <p:cNvPr id="3" name="Content Placeholder 2"/>
          <p:cNvSpPr>
            <a:spLocks noGrp="1"/>
          </p:cNvSpPr>
          <p:nvPr>
            <p:ph idx="1"/>
          </p:nvPr>
        </p:nvSpPr>
        <p:spPr/>
        <p:txBody>
          <a:bodyPr/>
          <a:lstStyle/>
          <a:p>
            <a:r>
              <a:rPr lang="en-GB" altLang="en-US" sz="1600" dirty="0"/>
              <a:t>There is accordingly </a:t>
            </a:r>
            <a:r>
              <a:rPr lang="en-GB" altLang="en-US" sz="1600" b="1" dirty="0"/>
              <a:t>a demand that university education should be made accessible to a much larger proportion of the population</a:t>
            </a:r>
            <a:r>
              <a:rPr lang="en-GB" altLang="en-US" sz="1600" dirty="0"/>
              <a:t>,</a:t>
            </a:r>
            <a:endParaRPr lang="en-US" altLang="en-US" sz="1600" dirty="0"/>
          </a:p>
          <a:p>
            <a:r>
              <a:rPr lang="en-GB" altLang="en-US" sz="1600" b="1" dirty="0"/>
              <a:t>by providing scholarships and maintenance allowances to bring more students to the University Institutions already in existence</a:t>
            </a:r>
            <a:r>
              <a:rPr lang="en-GB" altLang="en-US" sz="1600" dirty="0"/>
              <a:t>, and</a:t>
            </a:r>
            <a:endParaRPr lang="en-US" altLang="en-US" sz="1600" dirty="0"/>
          </a:p>
          <a:p>
            <a:r>
              <a:rPr lang="en-GB" altLang="en-US" sz="1600" b="1" dirty="0"/>
              <a:t>by adding to the number of university institutions or by extending the scope and raising the status of those now at work</a:t>
            </a:r>
            <a:r>
              <a:rPr lang="en-GB" altLang="en-US" sz="1600" dirty="0"/>
              <a:t>.  The University Colleges at Reading and Nottingham wish to become independent Universities, the Technical College of Swansea wishes to become a University College, and there is a movement for a University of the South West of England.</a:t>
            </a:r>
          </a:p>
          <a:p>
            <a:endParaRPr lang="en-US" altLang="en-US" sz="1600" dirty="0"/>
          </a:p>
          <a:p>
            <a:r>
              <a:rPr lang="en-GB" altLang="en-US" sz="1600" dirty="0"/>
              <a:t>It is realised that </a:t>
            </a:r>
            <a:r>
              <a:rPr lang="en-GB" altLang="en-US" sz="1600" b="1" dirty="0"/>
              <a:t>if access to University education is to be made easier, the Institutions which give it must receive additional assistance so as to enable them to improve and expand their staffs and equipment</a:t>
            </a:r>
            <a:r>
              <a:rPr lang="en-GB" altLang="en-US" sz="1600" dirty="0"/>
              <a:t>.  There is thus a </a:t>
            </a:r>
            <a:r>
              <a:rPr lang="en-GB" altLang="en-US" sz="1600" b="1" dirty="0"/>
              <a:t>demand not only for an increase in the annual maintenance grants now given by the State, which go mainly to salaries, but also for capital grants</a:t>
            </a:r>
            <a:r>
              <a:rPr lang="en-GB" altLang="en-US" sz="1600" dirty="0"/>
              <a:t> to help in providing buildings and apparatus.</a:t>
            </a:r>
            <a:endParaRPr lang="en-US" sz="1600" dirty="0"/>
          </a:p>
        </p:txBody>
      </p:sp>
    </p:spTree>
    <p:extLst>
      <p:ext uri="{BB962C8B-B14F-4D97-AF65-F5344CB8AC3E}">
        <p14:creationId xmlns:p14="http://schemas.microsoft.com/office/powerpoint/2010/main" val="3362771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altLang="en-US" sz="1800" dirty="0"/>
              <a:t>Finally, there is a feeling that in addition to providing more money for the Universities and Colleges, it is necessary to get university status better organised so as to ensure that the fullest and most economical use is made of existing resources.  This is a problem which not only concerns the relations of such federal bodies as the Universities of London and Wales, but applies also to the relation of the independent Universities to one another within </a:t>
            </a:r>
            <a:r>
              <a:rPr lang="en-GB" altLang="en-US" sz="1800" b="1" dirty="0"/>
              <a:t>the national scheme in which all university education in this country should be included</a:t>
            </a:r>
            <a:r>
              <a:rPr lang="en-GB" altLang="en-US" sz="1800" dirty="0"/>
              <a:t>.”</a:t>
            </a:r>
            <a:endParaRPr lang="en-US" altLang="en-US" sz="1800" dirty="0"/>
          </a:p>
          <a:p>
            <a:endParaRPr lang="en-US" altLang="en-US" sz="1800" dirty="0"/>
          </a:p>
          <a:p>
            <a:r>
              <a:rPr lang="en-US" altLang="en-US" sz="1800" dirty="0"/>
              <a:t>(My emphasis)</a:t>
            </a:r>
            <a:endParaRPr lang="en-US" sz="1800" dirty="0"/>
          </a:p>
        </p:txBody>
      </p:sp>
    </p:spTree>
    <p:extLst>
      <p:ext uri="{BB962C8B-B14F-4D97-AF65-F5344CB8AC3E}">
        <p14:creationId xmlns:p14="http://schemas.microsoft.com/office/powerpoint/2010/main" val="2017450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1296144"/>
          </a:xfrm>
        </p:spPr>
        <p:txBody>
          <a:bodyPr/>
          <a:lstStyle/>
          <a:p>
            <a:r>
              <a:rPr lang="en-US" dirty="0"/>
              <a:t>The Universities’ Deputation of 23 November 1918</a:t>
            </a:r>
          </a:p>
        </p:txBody>
      </p:sp>
      <p:sp>
        <p:nvSpPr>
          <p:cNvPr id="3" name="Content Placeholder 2"/>
          <p:cNvSpPr>
            <a:spLocks noGrp="1"/>
          </p:cNvSpPr>
          <p:nvPr>
            <p:ph idx="1"/>
          </p:nvPr>
        </p:nvSpPr>
        <p:spPr>
          <a:xfrm>
            <a:off x="685800" y="2348880"/>
            <a:ext cx="7772400" cy="1872208"/>
          </a:xfrm>
        </p:spPr>
        <p:txBody>
          <a:bodyPr/>
          <a:lstStyle/>
          <a:p>
            <a:r>
              <a:rPr lang="en-US" sz="1600" dirty="0"/>
              <a:t>Background – discussions on reconstruction</a:t>
            </a:r>
          </a:p>
          <a:p>
            <a:endParaRPr lang="en-US" sz="1600" dirty="0"/>
          </a:p>
          <a:p>
            <a:r>
              <a:rPr lang="en-US" sz="1600" dirty="0"/>
              <a:t>Setting the agenda – funding, staff salaries, research</a:t>
            </a:r>
          </a:p>
          <a:p>
            <a:endParaRPr lang="en-US" sz="1600" dirty="0"/>
          </a:p>
          <a:p>
            <a:r>
              <a:rPr lang="en-US" sz="1600" dirty="0"/>
              <a:t>Who should attend?  </a:t>
            </a:r>
          </a:p>
          <a:p>
            <a:endParaRPr lang="en-US" sz="1600" dirty="0"/>
          </a:p>
          <a:p>
            <a:r>
              <a:rPr lang="en-US" sz="1600" dirty="0"/>
              <a:t>Meeting – 11.00am Saturday, 23 November 1918</a:t>
            </a:r>
          </a:p>
        </p:txBody>
      </p:sp>
    </p:spTree>
    <p:extLst>
      <p:ext uri="{BB962C8B-B14F-4D97-AF65-F5344CB8AC3E}">
        <p14:creationId xmlns:p14="http://schemas.microsoft.com/office/powerpoint/2010/main" val="174427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720080"/>
          </a:xfrm>
        </p:spPr>
        <p:txBody>
          <a:bodyPr/>
          <a:lstStyle/>
          <a:p>
            <a:r>
              <a:rPr lang="en-US" dirty="0"/>
              <a:t>Summary of </a:t>
            </a:r>
            <a:r>
              <a:rPr lang="en-US"/>
              <a:t>Issues Discussed</a:t>
            </a:r>
          </a:p>
        </p:txBody>
      </p:sp>
      <p:sp>
        <p:nvSpPr>
          <p:cNvPr id="3" name="Content Placeholder 2"/>
          <p:cNvSpPr>
            <a:spLocks noGrp="1"/>
          </p:cNvSpPr>
          <p:nvPr>
            <p:ph idx="1"/>
          </p:nvPr>
        </p:nvSpPr>
        <p:spPr/>
        <p:txBody>
          <a:bodyPr/>
          <a:lstStyle/>
          <a:p>
            <a:endParaRPr lang="en-US" sz="1600" dirty="0"/>
          </a:p>
          <a:p>
            <a:r>
              <a:rPr lang="en-US" sz="1600" dirty="0"/>
              <a:t>Changing attitude of Government towards universities, especially in the Treasury</a:t>
            </a:r>
          </a:p>
          <a:p>
            <a:r>
              <a:rPr lang="en-US" sz="1600" dirty="0"/>
              <a:t>International comparisons; British universities compared with Germany and United States</a:t>
            </a:r>
          </a:p>
          <a:p>
            <a:r>
              <a:rPr lang="en-US" sz="1600" dirty="0"/>
              <a:t>Funding of universities; capital funding</a:t>
            </a:r>
          </a:p>
          <a:p>
            <a:r>
              <a:rPr lang="en-US" sz="1600" dirty="0"/>
              <a:t>How to increase student numbers; increasing opportunities</a:t>
            </a:r>
          </a:p>
          <a:p>
            <a:r>
              <a:rPr lang="en-US" sz="1600" dirty="0"/>
              <a:t>Governance of British universities; role of lay members of Councils</a:t>
            </a:r>
          </a:p>
          <a:p>
            <a:r>
              <a:rPr lang="en-US" sz="1600" dirty="0"/>
              <a:t>How to attract international students</a:t>
            </a:r>
          </a:p>
          <a:p>
            <a:r>
              <a:rPr lang="en-US" sz="1600" dirty="0"/>
              <a:t>Staff salaries and conditions of employment; status of staff; career structure</a:t>
            </a:r>
          </a:p>
          <a:p>
            <a:r>
              <a:rPr lang="en-US" sz="1600" dirty="0"/>
              <a:t>Opportunities to undertake research</a:t>
            </a:r>
          </a:p>
          <a:p>
            <a:r>
              <a:rPr lang="en-US" sz="1600" dirty="0"/>
              <a:t>Importance of university research</a:t>
            </a:r>
          </a:p>
          <a:p>
            <a:r>
              <a:rPr lang="en-US" sz="1600" dirty="0"/>
              <a:t>Links between universities and business</a:t>
            </a:r>
          </a:p>
          <a:p>
            <a:r>
              <a:rPr lang="en-US" sz="1600" dirty="0"/>
              <a:t>Autonomy of the universities</a:t>
            </a:r>
          </a:p>
        </p:txBody>
      </p:sp>
    </p:spTree>
    <p:extLst>
      <p:ext uri="{BB962C8B-B14F-4D97-AF65-F5344CB8AC3E}">
        <p14:creationId xmlns:p14="http://schemas.microsoft.com/office/powerpoint/2010/main" val="3297444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2696"/>
            <a:ext cx="7772400" cy="864096"/>
          </a:xfrm>
        </p:spPr>
        <p:txBody>
          <a:bodyPr/>
          <a:lstStyle/>
          <a:p>
            <a:r>
              <a:rPr lang="en-US" dirty="0"/>
              <a:t>The Importance of </a:t>
            </a:r>
            <a:r>
              <a:rPr lang="en-US"/>
              <a:t>the Deputation</a:t>
            </a:r>
          </a:p>
        </p:txBody>
      </p:sp>
      <p:sp>
        <p:nvSpPr>
          <p:cNvPr id="3" name="Content Placeholder 2"/>
          <p:cNvSpPr>
            <a:spLocks noGrp="1"/>
          </p:cNvSpPr>
          <p:nvPr>
            <p:ph idx="1"/>
          </p:nvPr>
        </p:nvSpPr>
        <p:spPr>
          <a:xfrm>
            <a:off x="685800" y="1052736"/>
            <a:ext cx="7772400" cy="5616624"/>
          </a:xfrm>
        </p:spPr>
        <p:txBody>
          <a:bodyPr/>
          <a:lstStyle/>
          <a:p>
            <a:endParaRPr lang="en-US" dirty="0"/>
          </a:p>
          <a:p>
            <a:endParaRPr lang="en-US" dirty="0"/>
          </a:p>
          <a:p>
            <a:r>
              <a:rPr lang="en-US" sz="1600" dirty="0"/>
              <a:t>Consolidation of changing attitudes – universities looking for Government support, Government </a:t>
            </a:r>
            <a:r>
              <a:rPr lang="en-US" sz="1600" dirty="0" err="1"/>
              <a:t>recognising</a:t>
            </a:r>
            <a:r>
              <a:rPr lang="en-US" sz="1600" dirty="0"/>
              <a:t> a responsibility to support the universities</a:t>
            </a:r>
          </a:p>
          <a:p>
            <a:r>
              <a:rPr lang="en-US" sz="1600" dirty="0"/>
              <a:t>New funding arrangements – funding for maintenance, funding for capital, reduced dependence on fees, possible reductions in fees; led to the establishment of the University Grants Committee</a:t>
            </a:r>
          </a:p>
          <a:p>
            <a:r>
              <a:rPr lang="en-US" sz="1600" dirty="0"/>
              <a:t>Attempts to broaden access to universities</a:t>
            </a:r>
          </a:p>
          <a:p>
            <a:r>
              <a:rPr lang="en-US" sz="1600" dirty="0"/>
              <a:t>Recognition of the need to improve salaries and career structures</a:t>
            </a:r>
          </a:p>
          <a:p>
            <a:r>
              <a:rPr lang="en-US" sz="1600" dirty="0"/>
              <a:t>Importance of research for economic development; links with business</a:t>
            </a:r>
          </a:p>
          <a:p>
            <a:r>
              <a:rPr lang="en-US" sz="1600" dirty="0"/>
              <a:t>Expansion of postgraduate activity</a:t>
            </a:r>
          </a:p>
          <a:p>
            <a:r>
              <a:rPr lang="en-US" sz="1600" dirty="0"/>
              <a:t>Ideas of a “national system”; Government funding but with accountability</a:t>
            </a:r>
          </a:p>
          <a:p>
            <a:r>
              <a:rPr lang="en-US" sz="1600" dirty="0"/>
              <a:t>1918-19 Foundation of the UGC, CVCP and AUT</a:t>
            </a:r>
          </a:p>
        </p:txBody>
      </p:sp>
    </p:spTree>
    <p:extLst>
      <p:ext uri="{BB962C8B-B14F-4D97-AF65-F5344CB8AC3E}">
        <p14:creationId xmlns:p14="http://schemas.microsoft.com/office/powerpoint/2010/main" val="839124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8A786-DD86-E142-AAAB-1C60773DBC37}"/>
              </a:ext>
            </a:extLst>
          </p:cNvPr>
          <p:cNvSpPr>
            <a:spLocks noGrp="1"/>
          </p:cNvSpPr>
          <p:nvPr>
            <p:ph type="title"/>
          </p:nvPr>
        </p:nvSpPr>
        <p:spPr>
          <a:xfrm>
            <a:off x="685800" y="836712"/>
            <a:ext cx="7772400" cy="458688"/>
          </a:xfrm>
        </p:spPr>
        <p:txBody>
          <a:bodyPr/>
          <a:lstStyle/>
          <a:p>
            <a:r>
              <a:rPr lang="en-US" dirty="0"/>
              <a:t>Emerging Subjects</a:t>
            </a:r>
          </a:p>
        </p:txBody>
      </p:sp>
      <p:sp>
        <p:nvSpPr>
          <p:cNvPr id="3" name="Content Placeholder 2">
            <a:extLst>
              <a:ext uri="{FF2B5EF4-FFF2-40B4-BE49-F238E27FC236}">
                <a16:creationId xmlns:a16="http://schemas.microsoft.com/office/drawing/2014/main" id="{6237D04E-5415-1045-9BEB-D27CDAB191F3}"/>
              </a:ext>
            </a:extLst>
          </p:cNvPr>
          <p:cNvSpPr>
            <a:spLocks noGrp="1"/>
          </p:cNvSpPr>
          <p:nvPr>
            <p:ph idx="1"/>
          </p:nvPr>
        </p:nvSpPr>
        <p:spPr>
          <a:xfrm>
            <a:off x="685800" y="1988840"/>
            <a:ext cx="7772400" cy="4335760"/>
          </a:xfrm>
        </p:spPr>
        <p:txBody>
          <a:bodyPr/>
          <a:lstStyle/>
          <a:p>
            <a:r>
              <a:rPr lang="en-US" dirty="0"/>
              <a:t>Modern Languages – Russian, Spanish and others; new departments</a:t>
            </a:r>
          </a:p>
          <a:p>
            <a:r>
              <a:rPr lang="en-US" dirty="0"/>
              <a:t>Business and commerce – interdisciplinary studies</a:t>
            </a:r>
          </a:p>
          <a:p>
            <a:r>
              <a:rPr lang="en-US" dirty="0"/>
              <a:t>Chemistry</a:t>
            </a:r>
          </a:p>
          <a:p>
            <a:r>
              <a:rPr lang="en-US" dirty="0"/>
              <a:t>Engineering – electrical engineering, aeronautical engineering</a:t>
            </a:r>
          </a:p>
        </p:txBody>
      </p:sp>
    </p:spTree>
    <p:extLst>
      <p:ext uri="{BB962C8B-B14F-4D97-AF65-F5344CB8AC3E}">
        <p14:creationId xmlns:p14="http://schemas.microsoft.com/office/powerpoint/2010/main" val="306645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25B3-C5D9-674A-9EAF-7045F495BE9F}"/>
              </a:ext>
            </a:extLst>
          </p:cNvPr>
          <p:cNvSpPr>
            <a:spLocks noGrp="1"/>
          </p:cNvSpPr>
          <p:nvPr>
            <p:ph type="ctrTitle"/>
          </p:nvPr>
        </p:nvSpPr>
        <p:spPr>
          <a:xfrm>
            <a:off x="467544" y="1124745"/>
            <a:ext cx="8208912" cy="792088"/>
          </a:xfrm>
        </p:spPr>
        <p:txBody>
          <a:bodyPr/>
          <a:lstStyle/>
          <a:p>
            <a:r>
              <a:rPr lang="en-US" dirty="0"/>
              <a:t>The Human Cost</a:t>
            </a:r>
          </a:p>
        </p:txBody>
      </p:sp>
      <p:sp>
        <p:nvSpPr>
          <p:cNvPr id="3" name="Subtitle 2">
            <a:extLst>
              <a:ext uri="{FF2B5EF4-FFF2-40B4-BE49-F238E27FC236}">
                <a16:creationId xmlns:a16="http://schemas.microsoft.com/office/drawing/2014/main" id="{73EFFA1D-27DC-1045-8B8A-E6E950123A1C}"/>
              </a:ext>
            </a:extLst>
          </p:cNvPr>
          <p:cNvSpPr>
            <a:spLocks noGrp="1"/>
          </p:cNvSpPr>
          <p:nvPr>
            <p:ph type="subTitle" idx="1"/>
          </p:nvPr>
        </p:nvSpPr>
        <p:spPr>
          <a:xfrm>
            <a:off x="467544" y="2132856"/>
            <a:ext cx="8208912" cy="2808312"/>
          </a:xfrm>
        </p:spPr>
        <p:txBody>
          <a:bodyPr/>
          <a:lstStyle/>
          <a:p>
            <a:pPr marL="285750" indent="-285750">
              <a:buFont typeface="Arial" panose="020B0604020202020204" pitchFamily="34" charset="0"/>
              <a:buChar char="•"/>
            </a:pPr>
            <a:r>
              <a:rPr lang="en-US" dirty="0"/>
              <a:t>Thousands dead, injured or missing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University of Liverpool: 176 dead, 32 missing, 121 wounded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High proportion of those participating died – Oxford 19%, Cambridge !8%,  Manchester and Glasgow 17%</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Massive human cost </a:t>
            </a:r>
          </a:p>
        </p:txBody>
      </p:sp>
    </p:spTree>
    <p:extLst>
      <p:ext uri="{BB962C8B-B14F-4D97-AF65-F5344CB8AC3E}">
        <p14:creationId xmlns:p14="http://schemas.microsoft.com/office/powerpoint/2010/main" val="2293954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F2C37-10F0-3445-9213-FACDEAF6E95D}"/>
              </a:ext>
            </a:extLst>
          </p:cNvPr>
          <p:cNvSpPr>
            <a:spLocks noGrp="1"/>
          </p:cNvSpPr>
          <p:nvPr>
            <p:ph type="title"/>
          </p:nvPr>
        </p:nvSpPr>
        <p:spPr>
          <a:xfrm>
            <a:off x="685800" y="764704"/>
            <a:ext cx="7772400" cy="530696"/>
          </a:xfrm>
        </p:spPr>
        <p:txBody>
          <a:bodyPr/>
          <a:lstStyle/>
          <a:p>
            <a:r>
              <a:rPr lang="en-US" dirty="0"/>
              <a:t>Changing Professions</a:t>
            </a:r>
          </a:p>
        </p:txBody>
      </p:sp>
      <p:sp>
        <p:nvSpPr>
          <p:cNvPr id="3" name="Content Placeholder 2">
            <a:extLst>
              <a:ext uri="{FF2B5EF4-FFF2-40B4-BE49-F238E27FC236}">
                <a16:creationId xmlns:a16="http://schemas.microsoft.com/office/drawing/2014/main" id="{9EF0B2B0-3714-5942-A8FF-0426BE8DF510}"/>
              </a:ext>
            </a:extLst>
          </p:cNvPr>
          <p:cNvSpPr>
            <a:spLocks noGrp="1"/>
          </p:cNvSpPr>
          <p:nvPr>
            <p:ph idx="1"/>
          </p:nvPr>
        </p:nvSpPr>
        <p:spPr>
          <a:xfrm>
            <a:off x="685800" y="1988840"/>
            <a:ext cx="7772400" cy="4335760"/>
          </a:xfrm>
        </p:spPr>
        <p:txBody>
          <a:bodyPr/>
          <a:lstStyle/>
          <a:p>
            <a:r>
              <a:rPr lang="en-US" dirty="0"/>
              <a:t>Medicine</a:t>
            </a:r>
          </a:p>
          <a:p>
            <a:r>
              <a:rPr lang="en-US" dirty="0"/>
              <a:t>Veterinary Medicine</a:t>
            </a:r>
          </a:p>
          <a:p>
            <a:r>
              <a:rPr lang="en-US" dirty="0"/>
              <a:t>Teaching</a:t>
            </a:r>
          </a:p>
          <a:p>
            <a:r>
              <a:rPr lang="en-US" dirty="0"/>
              <a:t>Social Work</a:t>
            </a:r>
          </a:p>
        </p:txBody>
      </p:sp>
    </p:spTree>
    <p:extLst>
      <p:ext uri="{BB962C8B-B14F-4D97-AF65-F5344CB8AC3E}">
        <p14:creationId xmlns:p14="http://schemas.microsoft.com/office/powerpoint/2010/main" val="2819808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326BF-A094-0D4F-9D73-4E9904767D50}"/>
              </a:ext>
            </a:extLst>
          </p:cNvPr>
          <p:cNvSpPr>
            <a:spLocks noGrp="1"/>
          </p:cNvSpPr>
          <p:nvPr>
            <p:ph type="ctrTitle"/>
          </p:nvPr>
        </p:nvSpPr>
        <p:spPr/>
        <p:txBody>
          <a:bodyPr/>
          <a:lstStyle/>
          <a:p>
            <a:r>
              <a:rPr lang="en-US" dirty="0"/>
              <a:t>New Teaching Methods and Forms of Degree</a:t>
            </a:r>
          </a:p>
        </p:txBody>
      </p:sp>
      <p:sp>
        <p:nvSpPr>
          <p:cNvPr id="3" name="Subtitle 2">
            <a:extLst>
              <a:ext uri="{FF2B5EF4-FFF2-40B4-BE49-F238E27FC236}">
                <a16:creationId xmlns:a16="http://schemas.microsoft.com/office/drawing/2014/main" id="{EA4FE4E5-5AD3-F744-BBC5-E03C2691B848}"/>
              </a:ext>
            </a:extLst>
          </p:cNvPr>
          <p:cNvSpPr>
            <a:spLocks noGrp="1"/>
          </p:cNvSpPr>
          <p:nvPr>
            <p:ph type="subTitle" idx="1"/>
          </p:nvPr>
        </p:nvSpPr>
        <p:spPr>
          <a:xfrm>
            <a:off x="467544" y="2852936"/>
            <a:ext cx="8208912" cy="2448272"/>
          </a:xfrm>
        </p:spPr>
        <p:txBody>
          <a:bodyPr/>
          <a:lstStyle/>
          <a:p>
            <a:pPr marL="285750" indent="-285750">
              <a:buFont typeface="Arial" panose="020B0604020202020204" pitchFamily="34" charset="0"/>
              <a:buChar char="•"/>
            </a:pPr>
            <a:r>
              <a:rPr lang="en-US" dirty="0"/>
              <a:t>Interdisciplinary study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Links with business – sandwich courses, placements, sponsorships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Increasing use of the seminar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61412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3"/>
            <a:ext cx="8208912" cy="504056"/>
          </a:xfrm>
        </p:spPr>
        <p:txBody>
          <a:bodyPr/>
          <a:lstStyle/>
          <a:p>
            <a:r>
              <a:rPr lang="en-US" dirty="0"/>
              <a:t>The vision at Leeds</a:t>
            </a:r>
          </a:p>
        </p:txBody>
      </p:sp>
      <p:sp>
        <p:nvSpPr>
          <p:cNvPr id="3" name="Subtitle 2"/>
          <p:cNvSpPr>
            <a:spLocks noGrp="1"/>
          </p:cNvSpPr>
          <p:nvPr>
            <p:ph type="subTitle" idx="1"/>
          </p:nvPr>
        </p:nvSpPr>
        <p:spPr>
          <a:xfrm>
            <a:off x="467544" y="1052736"/>
            <a:ext cx="8208912" cy="2520280"/>
          </a:xfrm>
        </p:spPr>
        <p:txBody>
          <a:bodyPr/>
          <a:lstStyle/>
          <a:p>
            <a:r>
              <a:rPr lang="en-GB" dirty="0"/>
              <a:t>‘‘In the cities of Leeds and Bradford the City Councils have established classes for the study of Russian.  They are now attended by hundreds of students.  Similar classes will be formed at Huddersfield and Hull.  It is proposed by the University that the Russian teachers of these classes should, if their academic attainments justify the step, be invited to become honorary members of the University staff, and that the Russian classes in Leeds, Bradford, Huddersfield and Hull should be co-ordinated with the classes at the University and be recognised as part of the University course for a diploma.  If this plan is realised, the new School of Russian Studies will be a network covering the whole of this part of Yorkshire.  The effect of this co-operation will be great.  The interest in Russian Studies will be different throughout the district famous for its energy and enterprise, politically influential in national affairs, intelligent in its apprehension of social and economic problems.  In order to deepen this widespread interest in Russian and an understanding sympathy with Russian ideas, lectures will be given by the University Professor and others in all the towns of the West Riding.’</a:t>
            </a:r>
          </a:p>
          <a:p>
            <a:r>
              <a:rPr lang="en-GB" dirty="0"/>
              <a:t> </a:t>
            </a:r>
          </a:p>
          <a:p>
            <a:endParaRPr lang="en-US" dirty="0"/>
          </a:p>
        </p:txBody>
      </p:sp>
    </p:spTree>
    <p:extLst>
      <p:ext uri="{BB962C8B-B14F-4D97-AF65-F5344CB8AC3E}">
        <p14:creationId xmlns:p14="http://schemas.microsoft.com/office/powerpoint/2010/main" val="3691885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99AD-8C1A-BB41-81EB-53AB64889A5F}"/>
              </a:ext>
            </a:extLst>
          </p:cNvPr>
          <p:cNvSpPr>
            <a:spLocks noGrp="1"/>
          </p:cNvSpPr>
          <p:nvPr>
            <p:ph type="ctrTitle"/>
          </p:nvPr>
        </p:nvSpPr>
        <p:spPr>
          <a:xfrm>
            <a:off x="467544" y="980729"/>
            <a:ext cx="8208912" cy="864096"/>
          </a:xfrm>
        </p:spPr>
        <p:txBody>
          <a:bodyPr/>
          <a:lstStyle/>
          <a:p>
            <a:r>
              <a:rPr lang="en-US" dirty="0"/>
              <a:t>Research</a:t>
            </a:r>
          </a:p>
        </p:txBody>
      </p:sp>
      <p:sp>
        <p:nvSpPr>
          <p:cNvPr id="3" name="Subtitle 2">
            <a:extLst>
              <a:ext uri="{FF2B5EF4-FFF2-40B4-BE49-F238E27FC236}">
                <a16:creationId xmlns:a16="http://schemas.microsoft.com/office/drawing/2014/main" id="{080BF263-22CF-774D-B582-A732BD2308B0}"/>
              </a:ext>
            </a:extLst>
          </p:cNvPr>
          <p:cNvSpPr>
            <a:spLocks noGrp="1"/>
          </p:cNvSpPr>
          <p:nvPr>
            <p:ph type="subTitle" idx="1"/>
          </p:nvPr>
        </p:nvSpPr>
        <p:spPr>
          <a:xfrm>
            <a:off x="467544" y="1988840"/>
            <a:ext cx="8208912" cy="3168352"/>
          </a:xfrm>
        </p:spPr>
        <p:txBody>
          <a:bodyPr/>
          <a:lstStyle/>
          <a:p>
            <a:pPr marL="285750" indent="-285750">
              <a:buFont typeface="Arial" panose="020B0604020202020204" pitchFamily="34" charset="0"/>
              <a:buChar char="•"/>
            </a:pPr>
            <a:r>
              <a:rPr lang="en-US" dirty="0"/>
              <a:t>A new emphasis on the importance of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the war effort – chemistry, materials; aircraft, tanks, submarines</a:t>
            </a:r>
          </a:p>
          <a:p>
            <a:pPr marL="285750" indent="-285750">
              <a:buFont typeface="Arial" panose="020B0604020202020204" pitchFamily="34" charset="0"/>
              <a:buChar char="•"/>
            </a:pPr>
            <a:r>
              <a:rPr lang="en-US" dirty="0"/>
              <a:t>For the reconstruction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New relationships; Committee for Scientific and Industrial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New internal management; arrangements for ownership and exploitation of research findings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Research management</a:t>
            </a:r>
          </a:p>
          <a:p>
            <a:endParaRPr lang="en-US" dirty="0"/>
          </a:p>
        </p:txBody>
      </p:sp>
    </p:spTree>
    <p:extLst>
      <p:ext uri="{BB962C8B-B14F-4D97-AF65-F5344CB8AC3E}">
        <p14:creationId xmlns:p14="http://schemas.microsoft.com/office/powerpoint/2010/main" val="1923589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D6AD4-5DFD-794D-BD0F-C78ED9DA016A}"/>
              </a:ext>
            </a:extLst>
          </p:cNvPr>
          <p:cNvSpPr>
            <a:spLocks noGrp="1"/>
          </p:cNvSpPr>
          <p:nvPr>
            <p:ph type="ctrTitle"/>
          </p:nvPr>
        </p:nvSpPr>
        <p:spPr>
          <a:xfrm>
            <a:off x="467544" y="908721"/>
            <a:ext cx="8208912" cy="792088"/>
          </a:xfrm>
        </p:spPr>
        <p:txBody>
          <a:bodyPr/>
          <a:lstStyle/>
          <a:p>
            <a:r>
              <a:rPr lang="en-US" dirty="0"/>
              <a:t>Some Final Reflections</a:t>
            </a:r>
          </a:p>
        </p:txBody>
      </p:sp>
      <p:sp>
        <p:nvSpPr>
          <p:cNvPr id="3" name="Subtitle 2">
            <a:extLst>
              <a:ext uri="{FF2B5EF4-FFF2-40B4-BE49-F238E27FC236}">
                <a16:creationId xmlns:a16="http://schemas.microsoft.com/office/drawing/2014/main" id="{E3F6B48C-B5E6-7D43-944C-83FB135BC1EB}"/>
              </a:ext>
            </a:extLst>
          </p:cNvPr>
          <p:cNvSpPr>
            <a:spLocks noGrp="1"/>
          </p:cNvSpPr>
          <p:nvPr>
            <p:ph type="subTitle" idx="1"/>
          </p:nvPr>
        </p:nvSpPr>
        <p:spPr>
          <a:xfrm>
            <a:off x="467544" y="1700808"/>
            <a:ext cx="8208912" cy="3456383"/>
          </a:xfrm>
        </p:spPr>
        <p:txBody>
          <a:bodyPr/>
          <a:lstStyle/>
          <a:p>
            <a:pPr marL="285750" indent="-285750">
              <a:buFont typeface="Arial" panose="020B0604020202020204" pitchFamily="34" charset="0"/>
              <a:buChar char="•"/>
            </a:pPr>
            <a:r>
              <a:rPr lang="en-US" dirty="0"/>
              <a:t>Changing relationship with Government – funding with accountability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Recognition of the importance of higher education; the importance of science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Wider awareness of the importance of higher education in society; growing demand for entry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New relationships, with business, schools, professions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New emphasis on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Emergence of the British public university; the birth of modern higher education?</a:t>
            </a:r>
          </a:p>
        </p:txBody>
      </p:sp>
    </p:spTree>
    <p:extLst>
      <p:ext uri="{BB962C8B-B14F-4D97-AF65-F5344CB8AC3E}">
        <p14:creationId xmlns:p14="http://schemas.microsoft.com/office/powerpoint/2010/main" val="1055568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A012-DDE4-8F4F-8370-080CE0C48B76}"/>
              </a:ext>
            </a:extLst>
          </p:cNvPr>
          <p:cNvSpPr>
            <a:spLocks noGrp="1"/>
          </p:cNvSpPr>
          <p:nvPr>
            <p:ph type="ctrTitle"/>
          </p:nvPr>
        </p:nvSpPr>
        <p:spPr>
          <a:xfrm>
            <a:off x="467544" y="908721"/>
            <a:ext cx="8208912" cy="720080"/>
          </a:xfrm>
        </p:spPr>
        <p:txBody>
          <a:bodyPr/>
          <a:lstStyle/>
          <a:p>
            <a:r>
              <a:rPr lang="en-US" dirty="0"/>
              <a:t>A final comment from Herbert Fisher (1922)</a:t>
            </a:r>
          </a:p>
        </p:txBody>
      </p:sp>
      <p:sp>
        <p:nvSpPr>
          <p:cNvPr id="3" name="Subtitle 2">
            <a:extLst>
              <a:ext uri="{FF2B5EF4-FFF2-40B4-BE49-F238E27FC236}">
                <a16:creationId xmlns:a16="http://schemas.microsoft.com/office/drawing/2014/main" id="{D9A8BE7D-68A8-024B-B9DB-52956D2D9DCA}"/>
              </a:ext>
            </a:extLst>
          </p:cNvPr>
          <p:cNvSpPr>
            <a:spLocks noGrp="1"/>
          </p:cNvSpPr>
          <p:nvPr>
            <p:ph type="subTitle" idx="1"/>
          </p:nvPr>
        </p:nvSpPr>
        <p:spPr>
          <a:xfrm>
            <a:off x="467544" y="1988840"/>
            <a:ext cx="8208912" cy="1584176"/>
          </a:xfrm>
        </p:spPr>
        <p:txBody>
          <a:bodyPr/>
          <a:lstStyle/>
          <a:p>
            <a:r>
              <a:rPr lang="en-US" dirty="0"/>
              <a:t>”Before the War some people may have doubted whether the Universities were properly discharging their function in the economy of the National life.  Those doubts have been effectually and finally dispelled. The War has shown that one of the great needs of England is that a larger proportion of the population should find its way through the Secondary Schools into the Universities. We want more brains, more knowledge, a more scientific method in National life. The habit of frequenting Universities is. If we make exception of the upper classes, comparatively a new thing in England, a tender plant which needs to be fostered in its growth and development. Prophecy, as George Eliot reminds us, is ‘of all forms of error the most gratuitous’, but that the Universities will take a place of increased importance in the scheme pf English life is one of the most assured results which the experience of this tremendous conflict will bring in train.”</a:t>
            </a:r>
          </a:p>
        </p:txBody>
      </p:sp>
    </p:spTree>
    <p:extLst>
      <p:ext uri="{BB962C8B-B14F-4D97-AF65-F5344CB8AC3E}">
        <p14:creationId xmlns:p14="http://schemas.microsoft.com/office/powerpoint/2010/main" val="309309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r>
              <a:rPr lang="en-US" dirty="0"/>
              <a:t>Professor John Taylor</a:t>
            </a:r>
          </a:p>
          <a:p>
            <a:endParaRPr lang="en-US" dirty="0"/>
          </a:p>
          <a:p>
            <a:r>
              <a:rPr lang="en-US" dirty="0" err="1"/>
              <a:t>j.r.taylor@lancaster.ac.uk</a:t>
            </a:r>
            <a:endParaRPr lang="en-US" dirty="0"/>
          </a:p>
        </p:txBody>
      </p:sp>
    </p:spTree>
    <p:extLst>
      <p:ext uri="{BB962C8B-B14F-4D97-AF65-F5344CB8AC3E}">
        <p14:creationId xmlns:p14="http://schemas.microsoft.com/office/powerpoint/2010/main" val="393412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DC1F-B0E8-2547-A432-7944D04F4BCF}"/>
              </a:ext>
            </a:extLst>
          </p:cNvPr>
          <p:cNvSpPr>
            <a:spLocks noGrp="1"/>
          </p:cNvSpPr>
          <p:nvPr>
            <p:ph type="ctrTitle"/>
          </p:nvPr>
        </p:nvSpPr>
        <p:spPr>
          <a:xfrm>
            <a:off x="467544" y="1196751"/>
            <a:ext cx="8208912" cy="648073"/>
          </a:xfrm>
        </p:spPr>
        <p:txBody>
          <a:bodyPr/>
          <a:lstStyle/>
          <a:p>
            <a:r>
              <a:rPr lang="en-US" dirty="0"/>
              <a:t>The Impact of the War on Higher Education</a:t>
            </a:r>
          </a:p>
        </p:txBody>
      </p:sp>
      <p:sp>
        <p:nvSpPr>
          <p:cNvPr id="3" name="Subtitle 2">
            <a:extLst>
              <a:ext uri="{FF2B5EF4-FFF2-40B4-BE49-F238E27FC236}">
                <a16:creationId xmlns:a16="http://schemas.microsoft.com/office/drawing/2014/main" id="{EC76962F-A23C-E948-B055-D0A8851CFB41}"/>
              </a:ext>
            </a:extLst>
          </p:cNvPr>
          <p:cNvSpPr>
            <a:spLocks noGrp="1"/>
          </p:cNvSpPr>
          <p:nvPr>
            <p:ph type="subTitle" idx="1"/>
          </p:nvPr>
        </p:nvSpPr>
        <p:spPr>
          <a:xfrm>
            <a:off x="467544" y="2204864"/>
            <a:ext cx="8208912" cy="2880320"/>
          </a:xfrm>
        </p:spPr>
        <p:txBody>
          <a:bodyPr/>
          <a:lstStyle/>
          <a:p>
            <a:pPr marL="285750" indent="-285750">
              <a:buFont typeface="Arial" panose="020B0604020202020204" pitchFamily="34" charset="0"/>
              <a:buChar char="•"/>
            </a:pPr>
            <a:r>
              <a:rPr lang="en-US" dirty="0"/>
              <a:t>Tracking the War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Funding and the changing relationship with Government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Emerging subjects; new forms of teaching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Some reflections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65436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80729"/>
            <a:ext cx="8208912" cy="792088"/>
          </a:xfrm>
        </p:spPr>
        <p:txBody>
          <a:bodyPr/>
          <a:lstStyle/>
          <a:p>
            <a:r>
              <a:rPr lang="en-US" dirty="0"/>
              <a:t>Universities before the War</a:t>
            </a:r>
          </a:p>
        </p:txBody>
      </p:sp>
      <p:sp>
        <p:nvSpPr>
          <p:cNvPr id="3" name="Subtitle 2"/>
          <p:cNvSpPr>
            <a:spLocks noGrp="1"/>
          </p:cNvSpPr>
          <p:nvPr>
            <p:ph type="subTitle" idx="1"/>
          </p:nvPr>
        </p:nvSpPr>
        <p:spPr>
          <a:xfrm>
            <a:off x="467544" y="1916832"/>
            <a:ext cx="8208912" cy="3024336"/>
          </a:xfrm>
        </p:spPr>
        <p:txBody>
          <a:bodyPr/>
          <a:lstStyle/>
          <a:p>
            <a:r>
              <a:rPr lang="en-US" dirty="0"/>
              <a:t>Some key points:</a:t>
            </a:r>
          </a:p>
          <a:p>
            <a:endParaRPr lang="en-US" dirty="0"/>
          </a:p>
          <a:p>
            <a:pPr marL="285750" indent="-285750">
              <a:buFont typeface="Arial"/>
              <a:buChar char="•"/>
            </a:pPr>
            <a:r>
              <a:rPr lang="en-US" dirty="0"/>
              <a:t>Essentially ‘private’ institutions</a:t>
            </a:r>
          </a:p>
          <a:p>
            <a:pPr marL="285750" indent="-285750">
              <a:buFont typeface="Arial"/>
              <a:buChar char="•"/>
            </a:pPr>
            <a:endParaRPr lang="en-US" dirty="0"/>
          </a:p>
          <a:p>
            <a:pPr marL="285750" indent="-285750">
              <a:buFont typeface="Arial"/>
              <a:buChar char="•"/>
            </a:pPr>
            <a:r>
              <a:rPr lang="en-US" dirty="0"/>
              <a:t>Some Government funding since 1889; limited involvement</a:t>
            </a:r>
          </a:p>
          <a:p>
            <a:pPr marL="285750" indent="-285750">
              <a:buFont typeface="Arial"/>
              <a:buChar char="•"/>
            </a:pPr>
            <a:endParaRPr lang="en-US" dirty="0"/>
          </a:p>
          <a:p>
            <a:pPr marL="285750" indent="-285750">
              <a:buFont typeface="Arial"/>
              <a:buChar char="•"/>
            </a:pPr>
            <a:r>
              <a:rPr lang="en-US" dirty="0"/>
              <a:t>Emergence of ‘new’ universities</a:t>
            </a:r>
          </a:p>
          <a:p>
            <a:pPr marL="285750" indent="-285750">
              <a:buFont typeface="Arial"/>
              <a:buChar char="•"/>
            </a:pPr>
            <a:endParaRPr lang="en-US" dirty="0"/>
          </a:p>
          <a:p>
            <a:pPr marL="285750" indent="-285750">
              <a:buFont typeface="Arial"/>
              <a:buChar char="•"/>
            </a:pPr>
            <a:r>
              <a:rPr lang="en-US" dirty="0"/>
              <a:t>Student numbers</a:t>
            </a:r>
          </a:p>
          <a:p>
            <a:pPr marL="285750" indent="-285750">
              <a:buFont typeface="Arial"/>
              <a:buChar char="•"/>
            </a:pPr>
            <a:endParaRPr lang="en-US" dirty="0"/>
          </a:p>
          <a:p>
            <a:pPr marL="285750" indent="-285750">
              <a:buFont typeface="Arial"/>
              <a:buChar char="•"/>
            </a:pPr>
            <a:r>
              <a:rPr lang="en-US" dirty="0"/>
              <a:t>Research</a:t>
            </a:r>
          </a:p>
          <a:p>
            <a:pPr marL="285750" indent="-285750">
              <a:buFont typeface="Arial"/>
              <a:buChar char="•"/>
            </a:pPr>
            <a:endParaRPr lang="en-US" dirty="0"/>
          </a:p>
        </p:txBody>
      </p:sp>
    </p:spTree>
    <p:extLst>
      <p:ext uri="{BB962C8B-B14F-4D97-AF65-F5344CB8AC3E}">
        <p14:creationId xmlns:p14="http://schemas.microsoft.com/office/powerpoint/2010/main" val="354370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52736"/>
            <a:ext cx="7772400" cy="720080"/>
          </a:xfrm>
        </p:spPr>
        <p:txBody>
          <a:bodyPr/>
          <a:lstStyle/>
          <a:p>
            <a:r>
              <a:rPr lang="en-US" dirty="0"/>
              <a:t>Universities and the War</a:t>
            </a:r>
          </a:p>
        </p:txBody>
      </p:sp>
      <p:sp>
        <p:nvSpPr>
          <p:cNvPr id="3" name="Content Placeholder 2"/>
          <p:cNvSpPr>
            <a:spLocks noGrp="1"/>
          </p:cNvSpPr>
          <p:nvPr>
            <p:ph idx="1"/>
          </p:nvPr>
        </p:nvSpPr>
        <p:spPr>
          <a:xfrm>
            <a:off x="685800" y="2420888"/>
            <a:ext cx="7772400" cy="3903712"/>
          </a:xfrm>
        </p:spPr>
        <p:txBody>
          <a:bodyPr/>
          <a:lstStyle/>
          <a:p>
            <a:r>
              <a:rPr lang="en-US" sz="1800" dirty="0"/>
              <a:t>Two phases:</a:t>
            </a:r>
          </a:p>
          <a:p>
            <a:endParaRPr lang="en-US" sz="1800" dirty="0"/>
          </a:p>
          <a:p>
            <a:r>
              <a:rPr lang="en-US" sz="1800" dirty="0"/>
              <a:t>1914– mid 1916  crisis management</a:t>
            </a:r>
          </a:p>
          <a:p>
            <a:r>
              <a:rPr lang="en-US" sz="1800" dirty="0"/>
              <a:t>Falling student numbers, funding issues</a:t>
            </a:r>
          </a:p>
          <a:p>
            <a:endParaRPr lang="en-US" sz="1800" dirty="0"/>
          </a:p>
          <a:p>
            <a:r>
              <a:rPr lang="en-US" sz="1800" dirty="0"/>
              <a:t>Mid 1916 onwards</a:t>
            </a:r>
          </a:p>
          <a:p>
            <a:r>
              <a:rPr lang="en-US" sz="1800" dirty="0"/>
              <a:t>Coping with the War, relative financial stability</a:t>
            </a:r>
          </a:p>
          <a:p>
            <a:r>
              <a:rPr lang="en-US" sz="1800" dirty="0"/>
              <a:t>Growing confidence, looking to the future</a:t>
            </a:r>
          </a:p>
          <a:p>
            <a:endParaRPr lang="en-US" sz="1800" dirty="0"/>
          </a:p>
          <a:p>
            <a:endParaRPr lang="en-US" sz="1800" dirty="0"/>
          </a:p>
        </p:txBody>
      </p:sp>
    </p:spTree>
    <p:extLst>
      <p:ext uri="{BB962C8B-B14F-4D97-AF65-F5344CB8AC3E}">
        <p14:creationId xmlns:p14="http://schemas.microsoft.com/office/powerpoint/2010/main" val="32881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08720"/>
            <a:ext cx="7772400" cy="648072"/>
          </a:xfrm>
        </p:spPr>
        <p:txBody>
          <a:bodyPr/>
          <a:lstStyle/>
          <a:p>
            <a:r>
              <a:rPr lang="en-US" dirty="0"/>
              <a:t>Impact of the War: Phase One</a:t>
            </a:r>
          </a:p>
        </p:txBody>
      </p:sp>
      <p:sp>
        <p:nvSpPr>
          <p:cNvPr id="4" name="Content Placeholder 2"/>
          <p:cNvSpPr>
            <a:spLocks noGrp="1"/>
          </p:cNvSpPr>
          <p:nvPr>
            <p:ph idx="1"/>
          </p:nvPr>
        </p:nvSpPr>
        <p:spPr>
          <a:xfrm>
            <a:off x="685800" y="2060848"/>
            <a:ext cx="7772400" cy="3168352"/>
          </a:xfrm>
        </p:spPr>
        <p:txBody>
          <a:bodyPr/>
          <a:lstStyle/>
          <a:p>
            <a:pPr>
              <a:buFontTx/>
              <a:buChar char="•"/>
            </a:pPr>
            <a:r>
              <a:rPr lang="en-GB" altLang="en-US" sz="1600" dirty="0"/>
              <a:t>Shock to universities.  No precedents.  No preparation.</a:t>
            </a:r>
          </a:p>
          <a:p>
            <a:pPr>
              <a:buFontTx/>
              <a:buChar char="•"/>
            </a:pPr>
            <a:endParaRPr lang="en-GB" altLang="en-US" sz="1600" dirty="0"/>
          </a:p>
          <a:p>
            <a:pPr>
              <a:buFontTx/>
              <a:buChar char="•"/>
            </a:pPr>
            <a:r>
              <a:rPr lang="en-GB" altLang="en-US" sz="1600" dirty="0"/>
              <a:t>Liverpool, total student numbers fell from 1,178 in 1913-14 to 845 in 1914-15 (28%)</a:t>
            </a:r>
          </a:p>
          <a:p>
            <a:pPr>
              <a:buFontTx/>
              <a:buChar char="•"/>
            </a:pPr>
            <a:r>
              <a:rPr lang="en-GB" altLang="en-US" sz="1600" dirty="0"/>
              <a:t>Liverpool, fee income in 1914-15 totalled £14,738 compared with £21,493 in 1913-14, a fall of £6,755 (31%)</a:t>
            </a:r>
          </a:p>
          <a:p>
            <a:pPr>
              <a:buFontTx/>
              <a:buChar char="•"/>
            </a:pPr>
            <a:r>
              <a:rPr lang="en-GB" altLang="en-US" sz="1600" dirty="0"/>
              <a:t>Total income at Liverpool fell from £83,721 to £77,274 (8%), almost entirely explained by the reduced fee income</a:t>
            </a:r>
          </a:p>
          <a:p>
            <a:pPr>
              <a:buFontTx/>
              <a:buChar char="•"/>
            </a:pPr>
            <a:endParaRPr lang="en-GB" altLang="en-US" sz="1600" dirty="0"/>
          </a:p>
          <a:p>
            <a:pPr>
              <a:buFontTx/>
              <a:buChar char="•"/>
            </a:pPr>
            <a:r>
              <a:rPr lang="en-GB" altLang="en-US" sz="1600" dirty="0"/>
              <a:t>Given the high levels of fixed costs within their expenditure commitments, the outbreak of War represented a financial crisis.  Fear of departmental or institutional  closures.   </a:t>
            </a:r>
            <a:r>
              <a:rPr lang="en-GB" altLang="en-US" dirty="0"/>
              <a:t> </a:t>
            </a:r>
          </a:p>
          <a:p>
            <a:pPr>
              <a:buFontTx/>
              <a:buChar char="•"/>
            </a:pPr>
            <a:endParaRPr lang="en-GB" altLang="en-US" dirty="0"/>
          </a:p>
        </p:txBody>
      </p:sp>
    </p:spTree>
    <p:extLst>
      <p:ext uri="{BB962C8B-B14F-4D97-AF65-F5344CB8AC3E}">
        <p14:creationId xmlns:p14="http://schemas.microsoft.com/office/powerpoint/2010/main" val="1353339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endParaRPr lang="en-US" dirty="0"/>
          </a:p>
        </p:txBody>
      </p:sp>
      <p:sp>
        <p:nvSpPr>
          <p:cNvPr id="3" name="Content Placeholder 2"/>
          <p:cNvSpPr>
            <a:spLocks noGrp="1"/>
          </p:cNvSpPr>
          <p:nvPr>
            <p:ph idx="1"/>
          </p:nvPr>
        </p:nvSpPr>
        <p:spPr>
          <a:xfrm>
            <a:off x="685800" y="1844824"/>
            <a:ext cx="7772400" cy="4479776"/>
          </a:xfrm>
        </p:spPr>
        <p:txBody>
          <a:bodyPr/>
          <a:lstStyle/>
          <a:p>
            <a:endParaRPr lang="en-US" dirty="0"/>
          </a:p>
        </p:txBody>
      </p:sp>
      <p:sp>
        <p:nvSpPr>
          <p:cNvPr id="4" name="Title 1"/>
          <p:cNvSpPr txBox="1">
            <a:spLocks/>
          </p:cNvSpPr>
          <p:nvPr/>
        </p:nvSpPr>
        <p:spPr>
          <a:xfrm>
            <a:off x="838200" y="836712"/>
            <a:ext cx="7772400" cy="8557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dirty="0">
                <a:latin typeface="+mn-lt"/>
                <a:ea typeface="+mn-ea"/>
              </a:rPr>
              <a:t>The Reaction of the Universities</a:t>
            </a:r>
          </a:p>
        </p:txBody>
      </p:sp>
      <p:sp>
        <p:nvSpPr>
          <p:cNvPr id="5" name="Content Placeholder 2"/>
          <p:cNvSpPr txBox="1">
            <a:spLocks/>
          </p:cNvSpPr>
          <p:nvPr/>
        </p:nvSpPr>
        <p:spPr>
          <a:xfrm>
            <a:off x="838200" y="1844824"/>
            <a:ext cx="7772400" cy="463217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Char char="•"/>
            </a:pPr>
            <a:r>
              <a:rPr lang="en-GB" altLang="en-US" sz="1800" dirty="0"/>
              <a:t>Savings</a:t>
            </a:r>
          </a:p>
          <a:p>
            <a:pPr>
              <a:buFontTx/>
              <a:buChar char="•"/>
            </a:pPr>
            <a:endParaRPr lang="en-GB" altLang="en-US" sz="1800" dirty="0"/>
          </a:p>
          <a:p>
            <a:pPr>
              <a:buFontTx/>
              <a:buChar char="•"/>
            </a:pPr>
            <a:r>
              <a:rPr lang="en-GB" altLang="en-US" sz="1800" dirty="0"/>
              <a:t>Staff vacancies unfilled</a:t>
            </a:r>
          </a:p>
          <a:p>
            <a:pPr>
              <a:buFontTx/>
              <a:buChar char="•"/>
            </a:pPr>
            <a:endParaRPr lang="en-GB" altLang="en-US" sz="1800" dirty="0"/>
          </a:p>
          <a:p>
            <a:pPr>
              <a:buFontTx/>
              <a:buChar char="•"/>
            </a:pPr>
            <a:r>
              <a:rPr lang="en-GB" altLang="en-US" sz="1800" dirty="0"/>
              <a:t>Departmental grants reduced</a:t>
            </a:r>
          </a:p>
          <a:p>
            <a:pPr>
              <a:buFontTx/>
              <a:buChar char="•"/>
            </a:pPr>
            <a:endParaRPr lang="en-GB" altLang="en-US" sz="1800" dirty="0"/>
          </a:p>
          <a:p>
            <a:pPr>
              <a:buFontTx/>
              <a:buChar char="•"/>
            </a:pPr>
            <a:r>
              <a:rPr lang="en-GB" altLang="en-US" sz="1800" dirty="0"/>
              <a:t>Maintenance suspended</a:t>
            </a:r>
          </a:p>
          <a:p>
            <a:pPr>
              <a:buFontTx/>
              <a:buChar char="•"/>
            </a:pPr>
            <a:endParaRPr lang="en-GB" altLang="en-US" sz="1800" dirty="0"/>
          </a:p>
          <a:p>
            <a:pPr>
              <a:buFontTx/>
              <a:buChar char="•"/>
            </a:pPr>
            <a:r>
              <a:rPr lang="en-GB" altLang="en-US" sz="1800" dirty="0"/>
              <a:t>Reorganisation of teaching</a:t>
            </a:r>
          </a:p>
          <a:p>
            <a:pPr>
              <a:buFontTx/>
              <a:buChar char="•"/>
            </a:pPr>
            <a:endParaRPr lang="en-GB" altLang="en-US" sz="1800" dirty="0"/>
          </a:p>
          <a:p>
            <a:pPr>
              <a:buFontTx/>
              <a:buChar char="•"/>
            </a:pPr>
            <a:r>
              <a:rPr lang="en-GB" altLang="en-US" sz="1800" dirty="0"/>
              <a:t>Debates over voluntary salary reductions</a:t>
            </a:r>
            <a:endParaRPr lang="en-US" altLang="en-US" sz="1800" dirty="0"/>
          </a:p>
        </p:txBody>
      </p:sp>
    </p:spTree>
    <p:extLst>
      <p:ext uri="{BB962C8B-B14F-4D97-AF65-F5344CB8AC3E}">
        <p14:creationId xmlns:p14="http://schemas.microsoft.com/office/powerpoint/2010/main" val="821217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648072"/>
          </a:xfrm>
        </p:spPr>
        <p:txBody>
          <a:bodyPr/>
          <a:lstStyle/>
          <a:p>
            <a:r>
              <a:rPr lang="en-US" dirty="0"/>
              <a:t>Appeals to Government</a:t>
            </a:r>
          </a:p>
        </p:txBody>
      </p:sp>
      <p:sp>
        <p:nvSpPr>
          <p:cNvPr id="3" name="Content Placeholder 2"/>
          <p:cNvSpPr>
            <a:spLocks noGrp="1"/>
          </p:cNvSpPr>
          <p:nvPr>
            <p:ph idx="1"/>
          </p:nvPr>
        </p:nvSpPr>
        <p:spPr>
          <a:xfrm>
            <a:off x="685800" y="1844824"/>
            <a:ext cx="7772400" cy="4479776"/>
          </a:xfrm>
        </p:spPr>
        <p:txBody>
          <a:bodyPr/>
          <a:lstStyle/>
          <a:p>
            <a:r>
              <a:rPr lang="en-GB" altLang="en-US" sz="1800" dirty="0"/>
              <a:t>Scottish Universities Memorandum to Government, January 1915</a:t>
            </a:r>
          </a:p>
          <a:p>
            <a:r>
              <a:rPr lang="en-GB" altLang="en-US" sz="1800" dirty="0"/>
              <a:t>“That, though every economy has been exercised, the necessary expenses in maintaining the efficiency of the Universities will, owing to the loss of the income from fees, materially exceed their available revenue during the current year.”</a:t>
            </a:r>
            <a:endParaRPr lang="en-US" altLang="en-US" sz="1800" dirty="0"/>
          </a:p>
          <a:p>
            <a:r>
              <a:rPr lang="en-GB" altLang="en-US" sz="1800" dirty="0"/>
              <a:t>“That, in view of their essential importance to the nation as institutions for professionalised and general training, civic and military, and in view also of the large contribution made from the ranks of their teachers, graduates and students to meet the country’s need for men to serve in the War, the Scottish Universities have in the present emergency a strong claim for special assistance from national funds.” (Edinburgh, 1915)</a:t>
            </a:r>
          </a:p>
          <a:p>
            <a:r>
              <a:rPr lang="en-GB" sz="1800" dirty="0"/>
              <a:t>Followed by similar appeals from the Northern universities and in London</a:t>
            </a:r>
            <a:endParaRPr lang="en-US" sz="1800" dirty="0"/>
          </a:p>
        </p:txBody>
      </p:sp>
    </p:spTree>
    <p:extLst>
      <p:ext uri="{BB962C8B-B14F-4D97-AF65-F5344CB8AC3E}">
        <p14:creationId xmlns:p14="http://schemas.microsoft.com/office/powerpoint/2010/main" val="33209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530696"/>
          </a:xfrm>
        </p:spPr>
        <p:txBody>
          <a:bodyPr/>
          <a:lstStyle/>
          <a:p>
            <a:r>
              <a:rPr lang="en-US" dirty="0"/>
              <a:t>The Reaction of Government</a:t>
            </a:r>
          </a:p>
        </p:txBody>
      </p:sp>
      <p:sp>
        <p:nvSpPr>
          <p:cNvPr id="3" name="Content Placeholder 2"/>
          <p:cNvSpPr>
            <a:spLocks noGrp="1"/>
          </p:cNvSpPr>
          <p:nvPr>
            <p:ph idx="1"/>
          </p:nvPr>
        </p:nvSpPr>
        <p:spPr>
          <a:xfrm>
            <a:off x="685800" y="1628800"/>
            <a:ext cx="7772400" cy="4695800"/>
          </a:xfrm>
        </p:spPr>
        <p:txBody>
          <a:bodyPr/>
          <a:lstStyle/>
          <a:p>
            <a:pPr marL="0" indent="0"/>
            <a:r>
              <a:rPr lang="en-GB" altLang="en-US" sz="1800" dirty="0"/>
              <a:t>January 1915: Advisory Committee on Grants for Universities:</a:t>
            </a:r>
          </a:p>
          <a:p>
            <a:pPr marL="0" indent="0"/>
            <a:endParaRPr lang="en-GB" altLang="en-US" sz="1800" dirty="0"/>
          </a:p>
          <a:p>
            <a:pPr marL="0" indent="0"/>
            <a:r>
              <a:rPr lang="en-GB" altLang="en-US" sz="1800" dirty="0"/>
              <a:t>“The alternatives  open to the Government appear to be either (</a:t>
            </a:r>
            <a:r>
              <a:rPr lang="en-GB" altLang="en-US" sz="1800" dirty="0" err="1"/>
              <a:t>i</a:t>
            </a:r>
            <a:r>
              <a:rPr lang="en-GB" altLang="en-US" sz="1800" dirty="0"/>
              <a:t>) to give during the War such special  financial assistance as is necessary to maintain University Institutions as near to their previous level of efficiency as can be expected, or (ii) to defer action until the end of the War, and then to make special grants to enable the Institution to make good the injury which they have sustained. It is much more difficult to repair loss than to prevent its occurrence, and the Committee are convinced that the greater advantage both as regards economy and efficiency lies with the first of these alternatives and that </a:t>
            </a:r>
            <a:r>
              <a:rPr lang="en-GB" altLang="en-US" sz="1800" b="1" dirty="0"/>
              <a:t>it is very important that steps should be taken now to provide for a sufficient measure of special assistance from the Exchequer towards meeting the losses experienced by the University institutions as a direct result of the War</a:t>
            </a:r>
            <a:r>
              <a:rPr lang="en-GB" altLang="en-US" sz="1800" dirty="0"/>
              <a:t>.”</a:t>
            </a:r>
            <a:endParaRPr lang="en-US" sz="1800" dirty="0"/>
          </a:p>
        </p:txBody>
      </p:sp>
    </p:spTree>
    <p:extLst>
      <p:ext uri="{BB962C8B-B14F-4D97-AF65-F5344CB8AC3E}">
        <p14:creationId xmlns:p14="http://schemas.microsoft.com/office/powerpoint/2010/main" val="67723168"/>
      </p:ext>
    </p:extLst>
  </p:cSld>
  <p:clrMapOvr>
    <a:masterClrMapping/>
  </p:clrMapOvr>
</p:sld>
</file>

<file path=ppt/theme/theme1.xml><?xml version="1.0" encoding="utf-8"?>
<a:theme xmlns:a="http://schemas.openxmlformats.org/drawingml/2006/main" name="Office Theme">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UPowerpointtemplate2014" id="{44F0F643-9E53-E644-94B6-8623AA3FECFA}" vid="{EFA37B35-D635-7F46-A543-237D715D6005}"/>
    </a:ext>
  </a:extLst>
</a:theme>
</file>

<file path=ppt/theme/theme2.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UPowerpointtemplate2014" id="{44F0F643-9E53-E644-94B6-8623AA3FECFA}" vid="{33DBE77C-FDF8-5249-897B-9CD55A8F04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LUPowerpointtemplate2014</Template>
  <TotalTime>1254</TotalTime>
  <Words>2244</Words>
  <Application>Microsoft Macintosh PowerPoint</Application>
  <PresentationFormat>On-screen Show (4:3)</PresentationFormat>
  <Paragraphs>240</Paragraphs>
  <Slides>26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ＭＳ Ｐゴシック</vt:lpstr>
      <vt:lpstr>Arial</vt:lpstr>
      <vt:lpstr>Calibri</vt:lpstr>
      <vt:lpstr>Lucida Grande</vt:lpstr>
      <vt:lpstr>Office Theme</vt:lpstr>
      <vt:lpstr>Slide 2: Text Only</vt:lpstr>
      <vt:lpstr>Society for Research in Higher Education First World War Memorial Lecture  The Impact of the First World War on British Higher Education   </vt:lpstr>
      <vt:lpstr>The Human Cost</vt:lpstr>
      <vt:lpstr>The Impact of the War on Higher Education</vt:lpstr>
      <vt:lpstr>Universities before the War</vt:lpstr>
      <vt:lpstr>Universities and the War</vt:lpstr>
      <vt:lpstr>Impact of the War: Phase One</vt:lpstr>
      <vt:lpstr>PowerPoint Presentation</vt:lpstr>
      <vt:lpstr>Appeals to Government</vt:lpstr>
      <vt:lpstr>The Reaction of Government</vt:lpstr>
      <vt:lpstr>Some Implications</vt:lpstr>
      <vt:lpstr>End of Phase One</vt:lpstr>
      <vt:lpstr>Phase Two</vt:lpstr>
      <vt:lpstr>Phase Two: Looking Ahead</vt:lpstr>
      <vt:lpstr>Looking Ahead</vt:lpstr>
      <vt:lpstr>PowerPoint Presentation</vt:lpstr>
      <vt:lpstr>The Universities’ Deputation of 23 November 1918</vt:lpstr>
      <vt:lpstr>Summary of Issues Discussed</vt:lpstr>
      <vt:lpstr>The Importance of the Deputation</vt:lpstr>
      <vt:lpstr>Emerging Subjects</vt:lpstr>
      <vt:lpstr>Changing Professions</vt:lpstr>
      <vt:lpstr>New Teaching Methods and Forms of Degree</vt:lpstr>
      <vt:lpstr>The vision at Leeds</vt:lpstr>
      <vt:lpstr>Research</vt:lpstr>
      <vt:lpstr>Some Final Reflections</vt:lpstr>
      <vt:lpstr>A final comment from Herbert Fisher (1922)</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slide 1:  presentation title goes here</dc:title>
  <dc:creator>Microsoft Office User</dc:creator>
  <cp:lastModifiedBy>Microsoft Office User</cp:lastModifiedBy>
  <cp:revision>89</cp:revision>
  <dcterms:created xsi:type="dcterms:W3CDTF">2016-09-13T19:06:21Z</dcterms:created>
  <dcterms:modified xsi:type="dcterms:W3CDTF">2018-12-04T11:43:39Z</dcterms:modified>
</cp:coreProperties>
</file>