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57" r:id="rId5"/>
    <p:sldId id="389" r:id="rId6"/>
    <p:sldId id="384" r:id="rId7"/>
    <p:sldId id="317" r:id="rId8"/>
    <p:sldId id="279" r:id="rId9"/>
    <p:sldId id="3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3725" autoAdjust="0"/>
  </p:normalViewPr>
  <p:slideViewPr>
    <p:cSldViewPr snapToGrid="0">
      <p:cViewPr varScale="1">
        <p:scale>
          <a:sx n="92" d="100"/>
          <a:sy n="92" d="100"/>
        </p:scale>
        <p:origin x="92" y="16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4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8523" y="1702715"/>
            <a:ext cx="4095604" cy="2384898"/>
          </a:xfrm>
        </p:spPr>
        <p:txBody>
          <a:bodyPr anchor="b" anchorCtr="0">
            <a:noAutofit/>
          </a:bodyPr>
          <a:lstStyle/>
          <a:p>
            <a:pPr algn="ctr"/>
            <a:r>
              <a:rPr lang="en-GB" sz="3500" dirty="0"/>
              <a:t>‘A student’s own work’: reflections of a dyslexic philosopher on reworking Academic Integrity regulations.</a:t>
            </a:r>
            <a:endParaRPr lang="en-US" sz="3500" dirty="0"/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7958" y="4690918"/>
            <a:ext cx="3565524" cy="17319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 Richard Davies</a:t>
            </a:r>
          </a:p>
          <a:p>
            <a:pPr algn="ctr"/>
            <a:r>
              <a:rPr lang="en-US" dirty="0"/>
              <a:t>University of Central Lancashire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953" y="4422487"/>
            <a:ext cx="4396975" cy="1997855"/>
          </a:xfrm>
        </p:spPr>
        <p:txBody>
          <a:bodyPr/>
          <a:lstStyle/>
          <a:p>
            <a:r>
              <a:rPr lang="en-US" dirty="0"/>
              <a:t>Collaboration</a:t>
            </a:r>
            <a:br>
              <a:rPr lang="en-US" dirty="0"/>
            </a:br>
            <a:r>
              <a:rPr lang="en-US" dirty="0"/>
              <a:t>Co-creation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Authentic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Fairness</a:t>
            </a:r>
            <a:br>
              <a:rPr lang="en-US" dirty="0"/>
            </a:br>
            <a:r>
              <a:rPr lang="en-US" dirty="0"/>
              <a:t>High status test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Economy-ready</a:t>
            </a:r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88554"/>
            <a:ext cx="12192000" cy="1562959"/>
          </a:xfrm>
        </p:spPr>
        <p:txBody>
          <a:bodyPr/>
          <a:lstStyle/>
          <a:p>
            <a:pPr algn="ctr"/>
            <a:r>
              <a:rPr lang="en-US" dirty="0"/>
              <a:t>A student’s own work</a:t>
            </a:r>
          </a:p>
        </p:txBody>
      </p:sp>
      <p:pic>
        <p:nvPicPr>
          <p:cNvPr id="18" name="Picture Placeholder 17" descr="A group of people sitting at a table">
            <a:extLst>
              <a:ext uri="{FF2B5EF4-FFF2-40B4-BE49-F238E27FC236}">
                <a16:creationId xmlns:a16="http://schemas.microsoft.com/office/drawing/2014/main" id="{E2536017-F539-430C-A901-70AB81CA61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3054096" cy="3776472"/>
          </a:xfrm>
        </p:spPr>
      </p:pic>
      <p:pic>
        <p:nvPicPr>
          <p:cNvPr id="20" name="Picture Placeholder 19" descr="Data Points Digital background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Picture Placeholder 24" descr="Digital Graph Screen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3" name="Picture Placeholder 22" descr="A person drawing on a white board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9D9E0E-E5B6-8F36-1EE5-B5933FF26617}"/>
              </a:ext>
            </a:extLst>
          </p:cNvPr>
          <p:cNvSpPr txBox="1"/>
          <p:nvPr/>
        </p:nvSpPr>
        <p:spPr>
          <a:xfrm>
            <a:off x="408708" y="5288679"/>
            <a:ext cx="264538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Someone else’s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5443B-581F-2074-33DC-FADA8EC71F84}"/>
              </a:ext>
            </a:extLst>
          </p:cNvPr>
          <p:cNvSpPr txBox="1"/>
          <p:nvPr/>
        </p:nvSpPr>
        <p:spPr>
          <a:xfrm>
            <a:off x="4721490" y="5327951"/>
            <a:ext cx="272463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Discount ‘dumb’ technology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C2C569-F016-96BA-81E3-7E34A1866445}"/>
              </a:ext>
            </a:extLst>
          </p:cNvPr>
          <p:cNvSpPr txBox="1"/>
          <p:nvPr/>
        </p:nvSpPr>
        <p:spPr>
          <a:xfrm>
            <a:off x="8866909" y="5298365"/>
            <a:ext cx="277422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Intellectual work</a:t>
            </a:r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346363"/>
            <a:ext cx="12192000" cy="6858000"/>
          </a:xfr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FA921F35-E7B8-1FEF-6908-2BF9B7BE9142}"/>
              </a:ext>
            </a:extLst>
          </p:cNvPr>
          <p:cNvSpPr/>
          <p:nvPr/>
        </p:nvSpPr>
        <p:spPr>
          <a:xfrm flipH="1">
            <a:off x="464343" y="2140526"/>
            <a:ext cx="11180402" cy="2027515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4877F70-2B8C-8F5E-0F35-9511F8922ECB}"/>
              </a:ext>
            </a:extLst>
          </p:cNvPr>
          <p:cNvSpPr/>
          <p:nvPr/>
        </p:nvSpPr>
        <p:spPr>
          <a:xfrm>
            <a:off x="5334000" y="1280775"/>
            <a:ext cx="762000" cy="171949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46D01E-8975-BA58-253E-369319C64CAF}"/>
              </a:ext>
            </a:extLst>
          </p:cNvPr>
          <p:cNvSpPr txBox="1"/>
          <p:nvPr/>
        </p:nvSpPr>
        <p:spPr>
          <a:xfrm>
            <a:off x="260132" y="3428996"/>
            <a:ext cx="6367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/>
              <a:t>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0BED12-910C-1E06-52F9-8665992FEF7E}"/>
              </a:ext>
            </a:extLst>
          </p:cNvPr>
          <p:cNvSpPr txBox="1"/>
          <p:nvPr/>
        </p:nvSpPr>
        <p:spPr>
          <a:xfrm>
            <a:off x="10977449" y="1447983"/>
            <a:ext cx="10214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/>
              <a:t>100%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A0A9CB-5298-2C85-1019-2F5BB9737209}"/>
              </a:ext>
            </a:extLst>
          </p:cNvPr>
          <p:cNvSpPr txBox="1"/>
          <p:nvPr/>
        </p:nvSpPr>
        <p:spPr>
          <a:xfrm>
            <a:off x="39335" y="4637188"/>
            <a:ext cx="1219199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500" b="1" dirty="0"/>
              <a:t>‘Intellectual’ work (contribution)</a:t>
            </a:r>
          </a:p>
          <a:p>
            <a:pPr algn="ctr"/>
            <a:endParaRPr lang="en-GB" sz="3500" b="1" dirty="0"/>
          </a:p>
          <a:p>
            <a:pPr algn="ctr"/>
            <a:r>
              <a:rPr lang="en-GB" sz="3500" b="1" dirty="0"/>
              <a:t>Subject specific : assignment specific : level specific</a:t>
            </a:r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1" y="1705755"/>
            <a:ext cx="4984945" cy="2729344"/>
          </a:xfrm>
        </p:spPr>
        <p:txBody>
          <a:bodyPr>
            <a:normAutofit fontScale="90000"/>
          </a:bodyPr>
          <a:lstStyle/>
          <a:p>
            <a:r>
              <a:rPr lang="en-US" dirty="0"/>
              <a:t>Assessing the contribution of the student – a judgement call rather than a technical assessment</a:t>
            </a:r>
          </a:p>
        </p:txBody>
      </p:sp>
      <p:pic>
        <p:nvPicPr>
          <p:cNvPr id="18" name="Picture Placeholder 17" descr="A person drawing on a white board">
            <a:extLst>
              <a:ext uri="{FF2B5EF4-FFF2-40B4-BE49-F238E27FC236}">
                <a16:creationId xmlns:a16="http://schemas.microsoft.com/office/drawing/2014/main" id="{301557C2-9072-409B-88EC-E8577CEFCA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5809" y="656633"/>
            <a:ext cx="5132388" cy="5132388"/>
          </a:xfrm>
        </p:spPr>
      </p:pic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8523" y="1702715"/>
            <a:ext cx="4095604" cy="2384898"/>
          </a:xfrm>
        </p:spPr>
        <p:txBody>
          <a:bodyPr anchor="b" anchorCtr="0">
            <a:noAutofit/>
          </a:bodyPr>
          <a:lstStyle/>
          <a:p>
            <a:pPr algn="ctr"/>
            <a:r>
              <a:rPr lang="en-GB" sz="3500" dirty="0"/>
              <a:t>‘A student’s own work’: reflections of a dyslexic philosopher on reworking Academic Integrity regulations.</a:t>
            </a:r>
            <a:endParaRPr lang="en-US" sz="3500" dirty="0"/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7958" y="4690918"/>
            <a:ext cx="3565524" cy="17319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 Richard Davies</a:t>
            </a:r>
          </a:p>
          <a:p>
            <a:pPr algn="ctr"/>
            <a:r>
              <a:rPr lang="en-US" dirty="0"/>
              <a:t>University of Central Lancashire</a:t>
            </a:r>
          </a:p>
        </p:txBody>
      </p:sp>
    </p:spTree>
    <p:extLst>
      <p:ext uri="{BB962C8B-B14F-4D97-AF65-F5344CB8AC3E}">
        <p14:creationId xmlns:p14="http://schemas.microsoft.com/office/powerpoint/2010/main" val="334354399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eafd180-604b-428f-909e-2265ec6ea390">
      <Terms xmlns="http://schemas.microsoft.com/office/infopath/2007/PartnerControls"/>
    </lcf76f155ced4ddcb4097134ff3c332f>
    <TaxCatchAll xmlns="019dcec4-4b92-4690-8de8-2b4449f9c9d0" xsi:nil="true"/>
    <MediaServiceKeyPoints xmlns="ceafd180-604b-428f-909e-2265ec6ea3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6B561D7595AF458BE67589B5E7FF66" ma:contentTypeVersion="17" ma:contentTypeDescription="Create a new document." ma:contentTypeScope="" ma:versionID="8a473f3dc31ac2f68410992e8dec6f7b">
  <xsd:schema xmlns:xsd="http://www.w3.org/2001/XMLSchema" xmlns:xs="http://www.w3.org/2001/XMLSchema" xmlns:p="http://schemas.microsoft.com/office/2006/metadata/properties" xmlns:ns2="ceafd180-604b-428f-909e-2265ec6ea390" xmlns:ns3="019dcec4-4b92-4690-8de8-2b4449f9c9d0" targetNamespace="http://schemas.microsoft.com/office/2006/metadata/properties" ma:root="true" ma:fieldsID="310e67e9f914dbe09c295b2088d00f6e" ns2:_="" ns3:_="">
    <xsd:import namespace="ceafd180-604b-428f-909e-2265ec6ea390"/>
    <xsd:import namespace="019dcec4-4b92-4690-8de8-2b4449f9c9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afd180-604b-428f-909e-2265ec6ea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4aa86b4-cae6-49a4-9a37-18fd933714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dcec4-4b92-4690-8de8-2b4449f9c9d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be846f-f10a-47c0-a225-636ec990bd31}" ma:internalName="TaxCatchAll" ma:showField="CatchAllData" ma:web="019dcec4-4b92-4690-8de8-2b4449f9c9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08B347-D8A2-41B8-AFDB-307E9CA26802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{82EFC973-CBB0-4CEC-A21C-7B7BB1ED6BDA}tf33713516_win32</Template>
  <TotalTime>30</TotalTime>
  <Words>117</Words>
  <Application>Microsoft Office PowerPoint</Application>
  <PresentationFormat>Widescreen</PresentationFormat>
  <Paragraphs>22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Walbaum Display</vt:lpstr>
      <vt:lpstr>3DFloatVTI</vt:lpstr>
      <vt:lpstr>‘A student’s own work’: reflections of a dyslexic philosopher on reworking Academic Integrity regulations.</vt:lpstr>
      <vt:lpstr>Collaboration Co-creation  Authentic  Fairness High status test  Economy-ready</vt:lpstr>
      <vt:lpstr>A student’s own work</vt:lpstr>
      <vt:lpstr>PowerPoint Presentation</vt:lpstr>
      <vt:lpstr>Assessing the contribution of the student – a judgement call rather than a technical assessment</vt:lpstr>
      <vt:lpstr>‘A student’s own work’: reflections of a dyslexic philosopher on reworking Academic Integrity regulations.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 student’s own work’: reflections of a dyslexic philosopher on reworking Academic Integrity regulations.</dc:title>
  <dc:creator>Richard Davies (Centre for Collaborative Learning)</dc:creator>
  <cp:lastModifiedBy>Richard Davies (Centre for Collaborative Learning)</cp:lastModifiedBy>
  <cp:revision>1</cp:revision>
  <dcterms:created xsi:type="dcterms:W3CDTF">2023-07-18T08:13:13Z</dcterms:created>
  <dcterms:modified xsi:type="dcterms:W3CDTF">2023-07-18T08:43:21Z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