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7" r:id="rId4"/>
  </p:sldMasterIdLst>
  <p:notesMasterIdLst>
    <p:notesMasterId r:id="rId29"/>
  </p:notesMasterIdLst>
  <p:handoutMasterIdLst>
    <p:handoutMasterId r:id="rId30"/>
  </p:handoutMasterIdLst>
  <p:sldIdLst>
    <p:sldId id="264" r:id="rId5"/>
    <p:sldId id="288" r:id="rId6"/>
    <p:sldId id="362" r:id="rId7"/>
    <p:sldId id="364" r:id="rId8"/>
    <p:sldId id="363" r:id="rId9"/>
    <p:sldId id="365" r:id="rId10"/>
    <p:sldId id="366" r:id="rId11"/>
    <p:sldId id="367" r:id="rId12"/>
    <p:sldId id="368" r:id="rId13"/>
    <p:sldId id="369" r:id="rId14"/>
    <p:sldId id="370" r:id="rId15"/>
    <p:sldId id="371" r:id="rId16"/>
    <p:sldId id="372" r:id="rId17"/>
    <p:sldId id="357" r:id="rId18"/>
    <p:sldId id="358" r:id="rId19"/>
    <p:sldId id="373" r:id="rId20"/>
    <p:sldId id="374" r:id="rId21"/>
    <p:sldId id="375" r:id="rId22"/>
    <p:sldId id="376" r:id="rId23"/>
    <p:sldId id="377" r:id="rId24"/>
    <p:sldId id="378" r:id="rId25"/>
    <p:sldId id="379" r:id="rId26"/>
    <p:sldId id="380" r:id="rId27"/>
    <p:sldId id="26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C93"/>
    <a:srgbClr val="FFFEF0"/>
    <a:srgbClr val="FFFD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843" autoAdjust="0"/>
    <p:restoredTop sz="95865"/>
  </p:normalViewPr>
  <p:slideViewPr>
    <p:cSldViewPr snapToGrid="0" snapToObjects="1" showGuides="1">
      <p:cViewPr varScale="1">
        <p:scale>
          <a:sx n="93" d="100"/>
          <a:sy n="93" d="100"/>
        </p:scale>
        <p:origin x="216" y="528"/>
      </p:cViewPr>
      <p:guideLst>
        <p:guide orient="horz" pos="2160"/>
        <p:guide pos="3840"/>
      </p:guideLst>
    </p:cSldViewPr>
  </p:slideViewPr>
  <p:notesTextViewPr>
    <p:cViewPr>
      <p:scale>
        <a:sx n="1" d="1"/>
        <a:sy n="1" d="1"/>
      </p:scale>
      <p:origin x="0" y="0"/>
    </p:cViewPr>
  </p:notesTextViewPr>
  <p:notesViewPr>
    <p:cSldViewPr snapToGrid="0" snapToObjects="1" showGuides="1">
      <p:cViewPr varScale="1">
        <p:scale>
          <a:sx n="148" d="100"/>
          <a:sy n="148" d="100"/>
        </p:scale>
        <p:origin x="404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D60D4DD-CA0F-7F45-88ED-F7AEBDDD7E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56F7EBE-B50A-D443-AE2A-42132C68EFB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2FE77E8-BC33-C74B-9CC2-F4DA69E5A52A}" type="datetimeFigureOut">
              <a:rPr lang="en-US" smtClean="0"/>
              <a:t>7/19/23</a:t>
            </a:fld>
            <a:endParaRPr lang="en-US"/>
          </a:p>
        </p:txBody>
      </p:sp>
      <p:sp>
        <p:nvSpPr>
          <p:cNvPr id="4" name="Footer Placeholder 3">
            <a:extLst>
              <a:ext uri="{FF2B5EF4-FFF2-40B4-BE49-F238E27FC236}">
                <a16:creationId xmlns:a16="http://schemas.microsoft.com/office/drawing/2014/main" id="{CD19BC9B-62AA-6E4E-A277-0530773DB7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97A0097-E9AC-BF4A-BC41-E2EEC52F72F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CB5D8E1-1850-A643-B7A4-6A6AA6A07A47}" type="slidenum">
              <a:rPr lang="en-US" smtClean="0"/>
              <a:t>‹#›</a:t>
            </a:fld>
            <a:endParaRPr lang="en-US"/>
          </a:p>
        </p:txBody>
      </p:sp>
    </p:spTree>
    <p:extLst>
      <p:ext uri="{BB962C8B-B14F-4D97-AF65-F5344CB8AC3E}">
        <p14:creationId xmlns:p14="http://schemas.microsoft.com/office/powerpoint/2010/main" val="2760798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3AEAAF-29B4-9840-A671-BBCE5AAFD35C}" type="datetimeFigureOut">
              <a:rPr lang="en-GB" smtClean="0"/>
              <a:t>19/07/2023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50812A-D22B-F346-898D-97584BB935DE}" type="slidenum">
              <a:rPr lang="en-GB" smtClean="0"/>
              <a:t>‹#›</a:t>
            </a:fld>
            <a:endParaRPr lang="en-GB"/>
          </a:p>
        </p:txBody>
      </p:sp>
    </p:spTree>
    <p:extLst>
      <p:ext uri="{BB962C8B-B14F-4D97-AF65-F5344CB8AC3E}">
        <p14:creationId xmlns:p14="http://schemas.microsoft.com/office/powerpoint/2010/main" val="2026667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812A-D22B-F346-898D-97584BB935DE}" type="slidenum">
              <a:rPr lang="en-GB" smtClean="0"/>
              <a:t>5</a:t>
            </a:fld>
            <a:endParaRPr lang="en-GB"/>
          </a:p>
        </p:txBody>
      </p:sp>
    </p:spTree>
    <p:extLst>
      <p:ext uri="{BB962C8B-B14F-4D97-AF65-F5344CB8AC3E}">
        <p14:creationId xmlns:p14="http://schemas.microsoft.com/office/powerpoint/2010/main" val="292589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812A-D22B-F346-898D-97584BB935DE}" type="slidenum">
              <a:rPr lang="en-GB" smtClean="0"/>
              <a:t>22</a:t>
            </a:fld>
            <a:endParaRPr lang="en-GB"/>
          </a:p>
        </p:txBody>
      </p:sp>
    </p:spTree>
    <p:extLst>
      <p:ext uri="{BB962C8B-B14F-4D97-AF65-F5344CB8AC3E}">
        <p14:creationId xmlns:p14="http://schemas.microsoft.com/office/powerpoint/2010/main" val="2721773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250812A-D22B-F346-898D-97584BB935DE}" type="slidenum">
              <a:rPr lang="en-GB" smtClean="0"/>
              <a:t>23</a:t>
            </a:fld>
            <a:endParaRPr lang="en-GB"/>
          </a:p>
        </p:txBody>
      </p:sp>
    </p:spTree>
    <p:extLst>
      <p:ext uri="{BB962C8B-B14F-4D97-AF65-F5344CB8AC3E}">
        <p14:creationId xmlns:p14="http://schemas.microsoft.com/office/powerpoint/2010/main" val="3514541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Holding Slide">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8089D90-801E-B141-A0A3-A84A6996DAB6}"/>
              </a:ext>
            </a:extLst>
          </p:cNvPr>
          <p:cNvSpPr/>
          <p:nvPr/>
        </p:nvSpPr>
        <p:spPr>
          <a:xfrm>
            <a:off x="288945" y="279786"/>
            <a:ext cx="11614113" cy="6298430"/>
          </a:xfrm>
          <a:prstGeom prst="rect">
            <a:avLst/>
          </a:prstGeom>
          <a:solidFill>
            <a:srgbClr val="292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 name="Rectangle 1">
            <a:extLst>
              <a:ext uri="{FF2B5EF4-FFF2-40B4-BE49-F238E27FC236}">
                <a16:creationId xmlns:a16="http://schemas.microsoft.com/office/drawing/2014/main" id="{F82C3482-2BA4-6147-A564-E4F7CD799782}"/>
              </a:ext>
            </a:extLst>
          </p:cNvPr>
          <p:cNvSpPr>
            <a:spLocks noChangeAspect="1"/>
          </p:cNvSpPr>
          <p:nvPr/>
        </p:nvSpPr>
        <p:spPr>
          <a:xfrm>
            <a:off x="288944" y="279785"/>
            <a:ext cx="11614113" cy="6298431"/>
          </a:xfrm>
          <a:prstGeom prst="rect">
            <a:avLst/>
          </a:prstGeom>
          <a:blipFill>
            <a:blip r:embed="rId2"/>
            <a:srcRect/>
            <a:stretch>
              <a:fillRect l="-2187" t="-4165" r="-2187" b="-41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2" name="Picture 11">
            <a:extLst>
              <a:ext uri="{FF2B5EF4-FFF2-40B4-BE49-F238E27FC236}">
                <a16:creationId xmlns:a16="http://schemas.microsoft.com/office/drawing/2014/main" id="{7F391026-2197-B04E-86BD-626D78390F99}"/>
              </a:ext>
            </a:extLst>
          </p:cNvPr>
          <p:cNvPicPr>
            <a:picLocks noChangeAspect="1"/>
          </p:cNvPicPr>
          <p:nvPr/>
        </p:nvPicPr>
        <p:blipFill>
          <a:blip r:embed="rId3"/>
          <a:srcRect/>
          <a:stretch/>
        </p:blipFill>
        <p:spPr>
          <a:xfrm>
            <a:off x="4711200" y="2560895"/>
            <a:ext cx="2769600" cy="1736212"/>
          </a:xfrm>
          <a:prstGeom prst="rect">
            <a:avLst/>
          </a:prstGeom>
        </p:spPr>
      </p:pic>
      <p:pic>
        <p:nvPicPr>
          <p:cNvPr id="6" name="Picture 5">
            <a:extLst>
              <a:ext uri="{FF2B5EF4-FFF2-40B4-BE49-F238E27FC236}">
                <a16:creationId xmlns:a16="http://schemas.microsoft.com/office/drawing/2014/main" id="{15C03CE3-CE88-4345-8867-1391EFEC7B2C}"/>
              </a:ext>
            </a:extLst>
          </p:cNvPr>
          <p:cNvPicPr>
            <a:picLocks noChangeAspect="1"/>
          </p:cNvPicPr>
          <p:nvPr/>
        </p:nvPicPr>
        <p:blipFill>
          <a:blip r:embed="rId4"/>
          <a:srcRect/>
          <a:stretch/>
        </p:blipFill>
        <p:spPr>
          <a:xfrm>
            <a:off x="11789123" y="4987548"/>
            <a:ext cx="402877" cy="1257484"/>
          </a:xfrm>
          <a:prstGeom prst="rect">
            <a:avLst/>
          </a:prstGeom>
        </p:spPr>
      </p:pic>
      <p:sp>
        <p:nvSpPr>
          <p:cNvPr id="8" name="Rectangle 7">
            <a:extLst>
              <a:ext uri="{FF2B5EF4-FFF2-40B4-BE49-F238E27FC236}">
                <a16:creationId xmlns:a16="http://schemas.microsoft.com/office/drawing/2014/main" id="{253DB842-3357-EA49-991A-B20660CF4591}"/>
              </a:ext>
            </a:extLst>
          </p:cNvPr>
          <p:cNvSpPr/>
          <p:nvPr/>
        </p:nvSpPr>
        <p:spPr>
          <a:xfrm>
            <a:off x="288945" y="279786"/>
            <a:ext cx="11614113" cy="6298430"/>
          </a:xfrm>
          <a:prstGeom prst="rect">
            <a:avLst/>
          </a:prstGeom>
          <a:solidFill>
            <a:srgbClr val="2926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9" name="Rectangle 8">
            <a:extLst>
              <a:ext uri="{FF2B5EF4-FFF2-40B4-BE49-F238E27FC236}">
                <a16:creationId xmlns:a16="http://schemas.microsoft.com/office/drawing/2014/main" id="{D6B01999-F347-034C-8F43-D77BDC2B4E55}"/>
              </a:ext>
            </a:extLst>
          </p:cNvPr>
          <p:cNvSpPr>
            <a:spLocks noChangeAspect="1"/>
          </p:cNvSpPr>
          <p:nvPr/>
        </p:nvSpPr>
        <p:spPr>
          <a:xfrm>
            <a:off x="288944" y="279785"/>
            <a:ext cx="11614113" cy="6298431"/>
          </a:xfrm>
          <a:prstGeom prst="rect">
            <a:avLst/>
          </a:prstGeom>
          <a:blipFill>
            <a:blip r:embed="rId2"/>
            <a:srcRect/>
            <a:stretch>
              <a:fillRect l="-2187" t="-4165" r="-2187" b="-416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dirty="0"/>
          </a:p>
        </p:txBody>
      </p:sp>
      <p:pic>
        <p:nvPicPr>
          <p:cNvPr id="10" name="Picture 9">
            <a:extLst>
              <a:ext uri="{FF2B5EF4-FFF2-40B4-BE49-F238E27FC236}">
                <a16:creationId xmlns:a16="http://schemas.microsoft.com/office/drawing/2014/main" id="{34C58D84-4C0C-D24B-9108-67C2BE707392}"/>
              </a:ext>
            </a:extLst>
          </p:cNvPr>
          <p:cNvPicPr>
            <a:picLocks noChangeAspect="1"/>
          </p:cNvPicPr>
          <p:nvPr/>
        </p:nvPicPr>
        <p:blipFill>
          <a:blip r:embed="rId3"/>
          <a:srcRect/>
          <a:stretch/>
        </p:blipFill>
        <p:spPr>
          <a:xfrm>
            <a:off x="4711200" y="2560895"/>
            <a:ext cx="2769600" cy="1736212"/>
          </a:xfrm>
          <a:prstGeom prst="rect">
            <a:avLst/>
          </a:prstGeom>
        </p:spPr>
      </p:pic>
      <p:pic>
        <p:nvPicPr>
          <p:cNvPr id="11" name="Picture 10">
            <a:extLst>
              <a:ext uri="{FF2B5EF4-FFF2-40B4-BE49-F238E27FC236}">
                <a16:creationId xmlns:a16="http://schemas.microsoft.com/office/drawing/2014/main" id="{4C4BE721-49A2-704B-BAA1-E4AFB5CEE0DE}"/>
              </a:ext>
            </a:extLst>
          </p:cNvPr>
          <p:cNvPicPr>
            <a:picLocks noChangeAspect="1"/>
          </p:cNvPicPr>
          <p:nvPr/>
        </p:nvPicPr>
        <p:blipFill>
          <a:blip r:embed="rId4"/>
          <a:srcRect/>
          <a:stretch/>
        </p:blipFill>
        <p:spPr>
          <a:xfrm>
            <a:off x="11789123" y="4987548"/>
            <a:ext cx="402877" cy="1257484"/>
          </a:xfrm>
          <a:prstGeom prst="rect">
            <a:avLst/>
          </a:prstGeom>
        </p:spPr>
      </p:pic>
    </p:spTree>
    <p:extLst>
      <p:ext uri="{BB962C8B-B14F-4D97-AF65-F5344CB8AC3E}">
        <p14:creationId xmlns:p14="http://schemas.microsoft.com/office/powerpoint/2010/main" val="238827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bg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60982CA-A379-5E4A-8DC2-CA81314270EA}"/>
              </a:ext>
            </a:extLst>
          </p:cNvPr>
          <p:cNvSpPr/>
          <p:nvPr/>
        </p:nvSpPr>
        <p:spPr>
          <a:xfrm>
            <a:off x="288945" y="279786"/>
            <a:ext cx="11614113" cy="6298430"/>
          </a:xfrm>
          <a:prstGeom prst="rect">
            <a:avLst/>
          </a:prstGeom>
          <a:solidFill>
            <a:srgbClr val="271E3D">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solidFill>
                <a:srgbClr val="271E3D"/>
              </a:solidFill>
            </a:endParaRPr>
          </a:p>
        </p:txBody>
      </p:sp>
      <p:pic>
        <p:nvPicPr>
          <p:cNvPr id="9" name="Picture 8">
            <a:extLst>
              <a:ext uri="{FF2B5EF4-FFF2-40B4-BE49-F238E27FC236}">
                <a16:creationId xmlns:a16="http://schemas.microsoft.com/office/drawing/2014/main" id="{41F43CE7-88E9-F348-8A8D-192FC75AF8F1}"/>
              </a:ext>
            </a:extLst>
          </p:cNvPr>
          <p:cNvPicPr>
            <a:picLocks noChangeAspect="1"/>
          </p:cNvPicPr>
          <p:nvPr/>
        </p:nvPicPr>
        <p:blipFill>
          <a:blip r:embed="rId2"/>
          <a:srcRect/>
          <a:stretch/>
        </p:blipFill>
        <p:spPr>
          <a:xfrm>
            <a:off x="8780381" y="630606"/>
            <a:ext cx="2769600" cy="1407356"/>
          </a:xfrm>
          <a:prstGeom prst="rect">
            <a:avLst/>
          </a:prstGeom>
        </p:spPr>
      </p:pic>
      <p:sp>
        <p:nvSpPr>
          <p:cNvPr id="13" name="TextBox 12">
            <a:extLst>
              <a:ext uri="{FF2B5EF4-FFF2-40B4-BE49-F238E27FC236}">
                <a16:creationId xmlns:a16="http://schemas.microsoft.com/office/drawing/2014/main" id="{09DA286B-5D0B-8F44-8BD0-0CF55D88956E}"/>
              </a:ext>
            </a:extLst>
          </p:cNvPr>
          <p:cNvSpPr txBox="1">
            <a:spLocks noChangeArrowheads="1"/>
          </p:cNvSpPr>
          <p:nvPr/>
        </p:nvSpPr>
        <p:spPr bwMode="auto">
          <a:xfrm>
            <a:off x="1021797" y="4954373"/>
            <a:ext cx="3532716" cy="916598"/>
          </a:xfrm>
          <a:prstGeom prst="rect">
            <a:avLst/>
          </a:prstGeom>
          <a:noFill/>
          <a:ln>
            <a:noFill/>
          </a:ln>
          <a:extLst>
            <a:ext uri="{909E8E84-426E-40dd-AFC4-6F175D3DCCD1}"/>
            <a:ext uri="{91240B29-F687-4f45-9708-019B960494DF}"/>
          </a:extLst>
        </p:spPr>
        <p:txBody>
          <a:bodyPr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lnSpc>
                <a:spcPct val="110000"/>
              </a:lnSpc>
              <a:defRPr/>
            </a:pPr>
            <a:r>
              <a:rPr lang="en-GB" sz="1100" b="1" dirty="0" err="1">
                <a:solidFill>
                  <a:schemeClr val="bg2"/>
                </a:solidFill>
              </a:rPr>
              <a:t>Keele</a:t>
            </a:r>
            <a:r>
              <a:rPr lang="en-GB" sz="1100" b="1" dirty="0">
                <a:solidFill>
                  <a:schemeClr val="bg2"/>
                </a:solidFill>
              </a:rPr>
              <a:t> University</a:t>
            </a:r>
          </a:p>
          <a:p>
            <a:pPr eaLnBrk="1" hangingPunct="1">
              <a:lnSpc>
                <a:spcPct val="110000"/>
              </a:lnSpc>
              <a:defRPr/>
            </a:pPr>
            <a:r>
              <a:rPr lang="en-GB" sz="1100" dirty="0">
                <a:solidFill>
                  <a:schemeClr val="bg2"/>
                </a:solidFill>
              </a:rPr>
              <a:t>Newcastle-under-Lyme</a:t>
            </a:r>
          </a:p>
          <a:p>
            <a:pPr eaLnBrk="1" hangingPunct="1">
              <a:lnSpc>
                <a:spcPct val="110000"/>
              </a:lnSpc>
              <a:defRPr/>
            </a:pPr>
            <a:r>
              <a:rPr lang="en-GB" sz="1100" dirty="0">
                <a:solidFill>
                  <a:schemeClr val="bg2"/>
                </a:solidFill>
              </a:rPr>
              <a:t>Staffordshire</a:t>
            </a:r>
          </a:p>
          <a:p>
            <a:pPr eaLnBrk="1" hangingPunct="1">
              <a:lnSpc>
                <a:spcPct val="110000"/>
              </a:lnSpc>
              <a:defRPr/>
            </a:pPr>
            <a:r>
              <a:rPr lang="en-GB" sz="1100" dirty="0">
                <a:solidFill>
                  <a:schemeClr val="bg2"/>
                </a:solidFill>
              </a:rPr>
              <a:t>ST5 5BG</a:t>
            </a:r>
          </a:p>
          <a:p>
            <a:pPr eaLnBrk="1" hangingPunct="1">
              <a:lnSpc>
                <a:spcPct val="110000"/>
              </a:lnSpc>
              <a:defRPr/>
            </a:pPr>
            <a:r>
              <a:rPr lang="en-GB" sz="1100" dirty="0">
                <a:solidFill>
                  <a:schemeClr val="bg2"/>
                </a:solidFill>
              </a:rPr>
              <a:t>+44 (0)1782 732000</a:t>
            </a:r>
          </a:p>
        </p:txBody>
      </p:sp>
      <p:sp>
        <p:nvSpPr>
          <p:cNvPr id="16" name="TextBox 15">
            <a:extLst>
              <a:ext uri="{FF2B5EF4-FFF2-40B4-BE49-F238E27FC236}">
                <a16:creationId xmlns:a16="http://schemas.microsoft.com/office/drawing/2014/main" id="{FE0BE2FF-041F-C240-9E7C-A20C83F486F9}"/>
              </a:ext>
            </a:extLst>
          </p:cNvPr>
          <p:cNvSpPr txBox="1">
            <a:spLocks noChangeArrowheads="1"/>
          </p:cNvSpPr>
          <p:nvPr/>
        </p:nvSpPr>
        <p:spPr bwMode="auto">
          <a:xfrm>
            <a:off x="1025249" y="2936611"/>
            <a:ext cx="6311077" cy="1184940"/>
          </a:xfrm>
          <a:prstGeom prst="rect">
            <a:avLst/>
          </a:prstGeom>
          <a:noFill/>
          <a:ln>
            <a:noFill/>
          </a:ln>
          <a:extLst>
            <a:ext uri="{909E8E84-426E-40dd-AFC4-6F175D3DCCD1}"/>
            <a:ext uri="{91240B29-F687-4f45-9708-019B960494DF}"/>
          </a:extLst>
        </p:spPr>
        <p:txBody>
          <a:bodyPr wrap="square" lIns="0" tIns="0" rIns="0" bIns="0">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algn="l" eaLnBrk="1" hangingPunct="1">
              <a:defRPr/>
            </a:pPr>
            <a:r>
              <a:rPr lang="en-US" sz="7700" dirty="0">
                <a:solidFill>
                  <a:schemeClr val="bg2"/>
                </a:solidFill>
                <a:latin typeface="Palatino Linotype" charset="0"/>
                <a:cs typeface="Palatino Linotype" charset="0"/>
              </a:rPr>
              <a:t>Thank </a:t>
            </a:r>
            <a:r>
              <a:rPr lang="en-US" sz="7700" b="0" i="0" baseline="0" dirty="0">
                <a:solidFill>
                  <a:schemeClr val="bg2"/>
                </a:solidFill>
                <a:latin typeface="Palatino Linotype" charset="0"/>
                <a:cs typeface="Palatino Linotype" charset="0"/>
              </a:rPr>
              <a:t>you</a:t>
            </a:r>
          </a:p>
        </p:txBody>
      </p:sp>
      <p:pic>
        <p:nvPicPr>
          <p:cNvPr id="8" name="Picture 7">
            <a:extLst>
              <a:ext uri="{FF2B5EF4-FFF2-40B4-BE49-F238E27FC236}">
                <a16:creationId xmlns:a16="http://schemas.microsoft.com/office/drawing/2014/main" id="{771E2412-7F6D-0F49-BCE1-E4A9BB303CCB}"/>
              </a:ext>
            </a:extLst>
          </p:cNvPr>
          <p:cNvPicPr>
            <a:picLocks noChangeAspect="1"/>
          </p:cNvPicPr>
          <p:nvPr/>
        </p:nvPicPr>
        <p:blipFill>
          <a:blip r:embed="rId3"/>
          <a:srcRect/>
          <a:stretch/>
        </p:blipFill>
        <p:spPr>
          <a:xfrm>
            <a:off x="11789123" y="4987548"/>
            <a:ext cx="402877" cy="1257484"/>
          </a:xfrm>
          <a:prstGeom prst="rect">
            <a:avLst/>
          </a:prstGeom>
        </p:spPr>
      </p:pic>
    </p:spTree>
    <p:extLst>
      <p:ext uri="{BB962C8B-B14F-4D97-AF65-F5344CB8AC3E}">
        <p14:creationId xmlns:p14="http://schemas.microsoft.com/office/powerpoint/2010/main" val="320744613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81DB7-7A6C-524C-A238-097AE134C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3CAF5-51BC-1C49-9C4E-AEF9E6DA4F8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162197-47DA-3D4D-B7FB-40E8F3AFF1B7}"/>
              </a:ext>
            </a:extLst>
          </p:cNvPr>
          <p:cNvSpPr>
            <a:spLocks noGrp="1"/>
          </p:cNvSpPr>
          <p:nvPr>
            <p:ph type="dt" sz="half" idx="10"/>
          </p:nvPr>
        </p:nvSpPr>
        <p:spPr/>
        <p:txBody>
          <a:bodyPr/>
          <a:lstStyle/>
          <a:p>
            <a:fld id="{0F41C176-315D-FE4B-943D-C0E3EF7A5805}" type="datetime1">
              <a:rPr lang="en-GB" smtClean="0"/>
              <a:t>19/07/2023</a:t>
            </a:fld>
            <a:endParaRPr lang="en-US"/>
          </a:p>
        </p:txBody>
      </p:sp>
      <p:sp>
        <p:nvSpPr>
          <p:cNvPr id="5" name="Footer Placeholder 4">
            <a:extLst>
              <a:ext uri="{FF2B5EF4-FFF2-40B4-BE49-F238E27FC236}">
                <a16:creationId xmlns:a16="http://schemas.microsoft.com/office/drawing/2014/main" id="{EA3CA542-F183-8349-90E6-ECEB541931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D2E34-77FB-D94F-9113-10CB733FC09A}"/>
              </a:ext>
            </a:extLst>
          </p:cNvPr>
          <p:cNvSpPr>
            <a:spLocks noGrp="1"/>
          </p:cNvSpPr>
          <p:nvPr>
            <p:ph type="sldNum" sz="quarter" idx="12"/>
          </p:nvPr>
        </p:nvSpPr>
        <p:spPr/>
        <p:txBody>
          <a:bodyPr/>
          <a:lstStyle/>
          <a:p>
            <a:fld id="{A6ED623C-6720-EB46-971F-07F12EEED285}" type="slidenum">
              <a:rPr lang="en-US" smtClean="0"/>
              <a:t>‹#›</a:t>
            </a:fld>
            <a:endParaRPr lang="en-US"/>
          </a:p>
        </p:txBody>
      </p:sp>
    </p:spTree>
    <p:extLst>
      <p:ext uri="{BB962C8B-B14F-4D97-AF65-F5344CB8AC3E}">
        <p14:creationId xmlns:p14="http://schemas.microsoft.com/office/powerpoint/2010/main" val="1512858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Keele Hall">
    <p:bg>
      <p:bgPr>
        <a:solidFill>
          <a:schemeClr val="bg2"/>
        </a:solidFill>
        <a:effectLst/>
      </p:bgPr>
    </p:bg>
    <p:spTree>
      <p:nvGrpSpPr>
        <p:cNvPr id="1" name=""/>
        <p:cNvGrpSpPr/>
        <p:nvPr/>
      </p:nvGrpSpPr>
      <p:grpSpPr>
        <a:xfrm>
          <a:off x="0" y="0"/>
          <a:ext cx="0" cy="0"/>
          <a:chOff x="0" y="0"/>
          <a:chExt cx="0" cy="0"/>
        </a:xfrm>
      </p:grpSpPr>
      <p:pic>
        <p:nvPicPr>
          <p:cNvPr id="13" name="Picture 12" descr="A lake with trees and a castle in the background&#10;&#10;Description automatically generated with low confidence">
            <a:extLst>
              <a:ext uri="{FF2B5EF4-FFF2-40B4-BE49-F238E27FC236}">
                <a16:creationId xmlns:a16="http://schemas.microsoft.com/office/drawing/2014/main" id="{D882BF6A-28CF-1C4B-8430-998F1BAE7BC1}"/>
              </a:ext>
            </a:extLst>
          </p:cNvPr>
          <p:cNvPicPr>
            <a:picLocks noChangeAspect="1"/>
          </p:cNvPicPr>
          <p:nvPr userDrawn="1"/>
        </p:nvPicPr>
        <p:blipFill rotWithShape="1">
          <a:blip r:embed="rId2"/>
          <a:srcRect l="54"/>
          <a:stretch/>
        </p:blipFill>
        <p:spPr>
          <a:xfrm>
            <a:off x="295254" y="326465"/>
            <a:ext cx="11601491" cy="6286500"/>
          </a:xfrm>
          <a:prstGeom prst="rect">
            <a:avLst/>
          </a:prstGeom>
        </p:spPr>
      </p:pic>
      <p:sp>
        <p:nvSpPr>
          <p:cNvPr id="11" name="Rectangle 10">
            <a:extLst>
              <a:ext uri="{FF2B5EF4-FFF2-40B4-BE49-F238E27FC236}">
                <a16:creationId xmlns:a16="http://schemas.microsoft.com/office/drawing/2014/main" id="{2E9C0202-972B-794A-A34A-2FF0A264195D}"/>
              </a:ext>
            </a:extLst>
          </p:cNvPr>
          <p:cNvSpPr/>
          <p:nvPr/>
        </p:nvSpPr>
        <p:spPr>
          <a:xfrm>
            <a:off x="288943" y="3476065"/>
            <a:ext cx="11614115" cy="3149600"/>
          </a:xfrm>
          <a:prstGeom prst="rect">
            <a:avLst/>
          </a:prstGeom>
          <a:gradFill flip="none" rotWithShape="1">
            <a:gsLst>
              <a:gs pos="96000">
                <a:srgbClr val="1F1D5B">
                  <a:alpha val="0"/>
                  <a:lumMod val="0"/>
                  <a:lumOff val="100000"/>
                </a:srgbClr>
              </a:gs>
              <a:gs pos="22000">
                <a:schemeClr val="tx1">
                  <a:alpha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 name="Title 1">
            <a:extLst>
              <a:ext uri="{FF2B5EF4-FFF2-40B4-BE49-F238E27FC236}">
                <a16:creationId xmlns:a16="http://schemas.microsoft.com/office/drawing/2014/main" id="{5F250CBB-0541-8545-BD11-05958549B1C1}"/>
              </a:ext>
            </a:extLst>
          </p:cNvPr>
          <p:cNvSpPr>
            <a:spLocks noGrp="1"/>
          </p:cNvSpPr>
          <p:nvPr>
            <p:ph type="title" hasCustomPrompt="1"/>
          </p:nvPr>
        </p:nvSpPr>
        <p:spPr>
          <a:xfrm>
            <a:off x="722483" y="4305570"/>
            <a:ext cx="10580944" cy="1280067"/>
          </a:xfrm>
          <a:prstGeom prst="rect">
            <a:avLst/>
          </a:prstGeom>
        </p:spPr>
        <p:txBody>
          <a:bodyPr lIns="0" tIns="0" rIns="0" bIns="0" anchor="ctr" anchorCtr="0">
            <a:normAutofit/>
          </a:bodyPr>
          <a:lstStyle>
            <a:lvl1pPr>
              <a:defRPr sz="4000" baseline="0">
                <a:solidFill>
                  <a:schemeClr val="bg2"/>
                </a:solidFill>
                <a:latin typeface="Palatino Linotype" panose="02040502050505030304" pitchFamily="18" charset="0"/>
              </a:defRPr>
            </a:lvl1pPr>
          </a:lstStyle>
          <a:p>
            <a:r>
              <a:rPr lang="en-GB" sz="3600"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3600" b="0" i="0" dirty="0">
                <a:solidFill>
                  <a:schemeClr val="bg1"/>
                </a:solidFill>
                <a:latin typeface="Palatino Linotype" panose="02040502050505030304" pitchFamily="18" charset="0"/>
                <a:ea typeface="Palatino" pitchFamily="2" charset="77"/>
                <a:cs typeface="Arial" panose="020B0604020202020204" pitchFamily="34" charset="0"/>
              </a:rPr>
            </a:br>
            <a:r>
              <a:rPr lang="en-GB" sz="3600"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3600"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5" name="Text Placeholder 24">
            <a:extLst>
              <a:ext uri="{FF2B5EF4-FFF2-40B4-BE49-F238E27FC236}">
                <a16:creationId xmlns:a16="http://schemas.microsoft.com/office/drawing/2014/main" id="{BD1C5539-4607-A549-B9DA-5F0E429AACA9}"/>
              </a:ext>
            </a:extLst>
          </p:cNvPr>
          <p:cNvSpPr>
            <a:spLocks noGrp="1"/>
          </p:cNvSpPr>
          <p:nvPr>
            <p:ph type="body" sz="quarter" idx="10" hasCustomPrompt="1"/>
          </p:nvPr>
        </p:nvSpPr>
        <p:spPr>
          <a:xfrm>
            <a:off x="721304" y="5701175"/>
            <a:ext cx="10582123" cy="519078"/>
          </a:xfrm>
          <a:prstGeom prst="rect">
            <a:avLst/>
          </a:prstGeom>
        </p:spPr>
        <p:txBody>
          <a:bodyPr lIns="0" tIns="0" rIns="0" bIns="0">
            <a:normAutofit/>
          </a:bodyPr>
          <a:lstStyle>
            <a:lvl1pPr marL="0" indent="0">
              <a:lnSpc>
                <a:spcPct val="150000"/>
              </a:lnSpc>
              <a:spcBef>
                <a:spcPts val="0"/>
              </a:spcBef>
              <a:buNone/>
              <a:defRPr sz="2133" b="0" cap="all" baseline="0">
                <a:solidFill>
                  <a:schemeClr val="bg2"/>
                </a:solidFill>
                <a:latin typeface="Arial" panose="020B0604020202020204" pitchFamily="34" charset="0"/>
              </a:defRPr>
            </a:lvl1pPr>
            <a:lvl2pPr marL="457177" indent="0">
              <a:buNone/>
              <a:defRPr>
                <a:solidFill>
                  <a:schemeClr val="bg1"/>
                </a:solidFill>
              </a:defRPr>
            </a:lvl2pPr>
            <a:lvl3pPr marL="914352" indent="0">
              <a:buNone/>
              <a:defRPr>
                <a:solidFill>
                  <a:schemeClr val="bg1"/>
                </a:solidFill>
              </a:defRPr>
            </a:lvl3pPr>
            <a:lvl4pPr marL="1371530" indent="0">
              <a:buNone/>
              <a:defRPr>
                <a:solidFill>
                  <a:schemeClr val="bg1"/>
                </a:solidFill>
              </a:defRPr>
            </a:lvl4pPr>
            <a:lvl5pPr marL="1828707" indent="0">
              <a:buNone/>
              <a:defRPr>
                <a:solidFill>
                  <a:schemeClr val="bg1"/>
                </a:solidFill>
              </a:defRPr>
            </a:lvl5pPr>
          </a:lstStyle>
          <a:p>
            <a:pPr>
              <a:lnSpc>
                <a:spcPct val="120000"/>
              </a:lnSpc>
            </a:pPr>
            <a:r>
              <a:rPr lang="en-GB" sz="2399" dirty="0">
                <a:solidFill>
                  <a:schemeClr val="bg1"/>
                </a:solidFill>
                <a:latin typeface="Arial" panose="020B0604020202020204" pitchFamily="34" charset="0"/>
                <a:cs typeface="Arial" panose="020B0604020202020204" pitchFamily="34" charset="0"/>
              </a:rPr>
              <a:t>Presentation sub-title Arial 24 point</a:t>
            </a:r>
          </a:p>
        </p:txBody>
      </p:sp>
      <p:cxnSp>
        <p:nvCxnSpPr>
          <p:cNvPr id="6" name="Straight Connector 5">
            <a:extLst>
              <a:ext uri="{FF2B5EF4-FFF2-40B4-BE49-F238E27FC236}">
                <a16:creationId xmlns:a16="http://schemas.microsoft.com/office/drawing/2014/main" id="{E32F6982-3E3B-914D-BF1B-980CA334B33B}"/>
              </a:ext>
            </a:extLst>
          </p:cNvPr>
          <p:cNvCxnSpPr>
            <a:cxnSpLocks noChangeShapeType="1"/>
          </p:cNvCxnSpPr>
          <p:nvPr/>
        </p:nvCxnSpPr>
        <p:spPr bwMode="auto">
          <a:xfrm>
            <a:off x="722482" y="5588235"/>
            <a:ext cx="10605918"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CC40B1E3-BACD-1D4D-8D29-268B1BB556AD}"/>
              </a:ext>
            </a:extLst>
          </p:cNvPr>
          <p:cNvPicPr>
            <a:picLocks noChangeAspect="1"/>
          </p:cNvPicPr>
          <p:nvPr/>
        </p:nvPicPr>
        <p:blipFill>
          <a:blip r:embed="rId3"/>
          <a:srcRect/>
          <a:stretch/>
        </p:blipFill>
        <p:spPr>
          <a:xfrm>
            <a:off x="11789123" y="4987548"/>
            <a:ext cx="402877" cy="1257484"/>
          </a:xfrm>
          <a:prstGeom prst="rect">
            <a:avLst/>
          </a:prstGeom>
        </p:spPr>
      </p:pic>
    </p:spTree>
    <p:extLst>
      <p:ext uri="{BB962C8B-B14F-4D97-AF65-F5344CB8AC3E}">
        <p14:creationId xmlns:p14="http://schemas.microsoft.com/office/powerpoint/2010/main" val="3581835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Union Square">
    <p:bg>
      <p:bgPr>
        <a:solidFill>
          <a:schemeClr val="bg2"/>
        </a:solidFill>
        <a:effectLst/>
      </p:bgPr>
    </p:bg>
    <p:spTree>
      <p:nvGrpSpPr>
        <p:cNvPr id="1" name=""/>
        <p:cNvGrpSpPr/>
        <p:nvPr/>
      </p:nvGrpSpPr>
      <p:grpSpPr>
        <a:xfrm>
          <a:off x="0" y="0"/>
          <a:ext cx="0" cy="0"/>
          <a:chOff x="0" y="0"/>
          <a:chExt cx="0" cy="0"/>
        </a:xfrm>
      </p:grpSpPr>
      <p:pic>
        <p:nvPicPr>
          <p:cNvPr id="12" name="Picture 11" descr="A picture containing road, outdoor, street, city&#10;&#10;Description automatically generated">
            <a:extLst>
              <a:ext uri="{FF2B5EF4-FFF2-40B4-BE49-F238E27FC236}">
                <a16:creationId xmlns:a16="http://schemas.microsoft.com/office/drawing/2014/main" id="{8767F0BC-8145-5C4B-8349-B63C3A59B20D}"/>
              </a:ext>
            </a:extLst>
          </p:cNvPr>
          <p:cNvPicPr>
            <a:picLocks noChangeAspect="1"/>
          </p:cNvPicPr>
          <p:nvPr userDrawn="1"/>
        </p:nvPicPr>
        <p:blipFill rotWithShape="1">
          <a:blip r:embed="rId2"/>
          <a:srcRect b="202"/>
          <a:stretch/>
        </p:blipFill>
        <p:spPr>
          <a:xfrm>
            <a:off x="292100" y="279400"/>
            <a:ext cx="11607800" cy="6273791"/>
          </a:xfrm>
          <a:prstGeom prst="rect">
            <a:avLst/>
          </a:prstGeom>
        </p:spPr>
      </p:pic>
      <p:cxnSp>
        <p:nvCxnSpPr>
          <p:cNvPr id="4" name="Straight Connector 3">
            <a:extLst>
              <a:ext uri="{FF2B5EF4-FFF2-40B4-BE49-F238E27FC236}">
                <a16:creationId xmlns:a16="http://schemas.microsoft.com/office/drawing/2014/main" id="{9E79B0C3-2F9F-3B4E-AE12-82EDB882ED24}"/>
              </a:ext>
            </a:extLst>
          </p:cNvPr>
          <p:cNvCxnSpPr>
            <a:cxnSpLocks noChangeShapeType="1"/>
          </p:cNvCxnSpPr>
          <p:nvPr userDrawn="1"/>
        </p:nvCxnSpPr>
        <p:spPr bwMode="auto">
          <a:xfrm>
            <a:off x="722482" y="2325216"/>
            <a:ext cx="10450025" cy="0"/>
          </a:xfrm>
          <a:prstGeom prst="line">
            <a:avLst/>
          </a:prstGeom>
          <a:ln w="127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cxnSp>
      <p:sp>
        <p:nvSpPr>
          <p:cNvPr id="5" name="Title 1">
            <a:extLst>
              <a:ext uri="{FF2B5EF4-FFF2-40B4-BE49-F238E27FC236}">
                <a16:creationId xmlns:a16="http://schemas.microsoft.com/office/drawing/2014/main" id="{998F6E76-A0CF-2849-B934-D1C9699B45D8}"/>
              </a:ext>
            </a:extLst>
          </p:cNvPr>
          <p:cNvSpPr>
            <a:spLocks noGrp="1"/>
          </p:cNvSpPr>
          <p:nvPr>
            <p:ph type="title" hasCustomPrompt="1"/>
          </p:nvPr>
        </p:nvSpPr>
        <p:spPr>
          <a:xfrm>
            <a:off x="722483" y="1047533"/>
            <a:ext cx="10450024" cy="1280067"/>
          </a:xfrm>
          <a:prstGeom prst="rect">
            <a:avLst/>
          </a:prstGeom>
        </p:spPr>
        <p:txBody>
          <a:bodyPr lIns="0" tIns="0" rIns="0" bIns="0" anchor="ctr" anchorCtr="0">
            <a:normAutofit/>
          </a:bodyPr>
          <a:lstStyle>
            <a:lvl1pPr>
              <a:defRPr sz="4000" baseline="0">
                <a:solidFill>
                  <a:schemeClr val="bg1"/>
                </a:solidFill>
                <a:latin typeface="Palatino Linotype" panose="02040502050505030304" pitchFamily="18" charset="0"/>
              </a:defRPr>
            </a:lvl1pPr>
          </a:lstStyle>
          <a:p>
            <a:r>
              <a:rPr lang="en-GB" sz="3600" b="0" i="0" dirty="0">
                <a:solidFill>
                  <a:schemeClr val="bg1"/>
                </a:solidFill>
                <a:latin typeface="Palatino Linotype" panose="02040502050505030304" pitchFamily="18" charset="0"/>
                <a:ea typeface="Palatino" pitchFamily="2" charset="77"/>
                <a:cs typeface="Arial" panose="020B0604020202020204" pitchFamily="34" charset="0"/>
              </a:rPr>
              <a:t>Presentation title Palatino 36 point</a:t>
            </a:r>
            <a:br>
              <a:rPr lang="en-GB" sz="3600" b="0" i="0" dirty="0">
                <a:solidFill>
                  <a:schemeClr val="bg1"/>
                </a:solidFill>
                <a:latin typeface="Palatino Linotype" panose="02040502050505030304" pitchFamily="18" charset="0"/>
                <a:ea typeface="Palatino" pitchFamily="2" charset="77"/>
                <a:cs typeface="Arial" panose="020B0604020202020204" pitchFamily="34" charset="0"/>
              </a:rPr>
            </a:br>
            <a:r>
              <a:rPr lang="en-GB" sz="3600" b="0" i="0" dirty="0">
                <a:solidFill>
                  <a:schemeClr val="bg1"/>
                </a:solidFill>
                <a:latin typeface="Palatino Linotype" panose="02040502050505030304" pitchFamily="18" charset="0"/>
                <a:ea typeface="Palatino" pitchFamily="2" charset="77"/>
                <a:cs typeface="Arial" panose="020B0604020202020204" pitchFamily="34" charset="0"/>
              </a:rPr>
              <a:t>Additional line if required</a:t>
            </a:r>
            <a:endParaRPr lang="en-US" sz="3600" b="0" i="0" dirty="0">
              <a:solidFill>
                <a:schemeClr val="bg1"/>
              </a:solidFill>
              <a:latin typeface="Palatino Linotype" panose="02040502050505030304" pitchFamily="18" charset="0"/>
              <a:ea typeface="Palatino" pitchFamily="2" charset="77"/>
              <a:cs typeface="Arial" panose="020B0604020202020204" pitchFamily="34" charset="0"/>
            </a:endParaRPr>
          </a:p>
        </p:txBody>
      </p:sp>
      <p:sp>
        <p:nvSpPr>
          <p:cNvPr id="6" name="Text Placeholder 24">
            <a:extLst>
              <a:ext uri="{FF2B5EF4-FFF2-40B4-BE49-F238E27FC236}">
                <a16:creationId xmlns:a16="http://schemas.microsoft.com/office/drawing/2014/main" id="{C38BDE3E-CDD7-0848-B272-A0E35C78705B}"/>
              </a:ext>
            </a:extLst>
          </p:cNvPr>
          <p:cNvSpPr>
            <a:spLocks noGrp="1"/>
          </p:cNvSpPr>
          <p:nvPr>
            <p:ph type="body" sz="quarter" idx="10" hasCustomPrompt="1"/>
          </p:nvPr>
        </p:nvSpPr>
        <p:spPr>
          <a:xfrm>
            <a:off x="721305" y="2443138"/>
            <a:ext cx="10450024" cy="519078"/>
          </a:xfrm>
          <a:prstGeom prst="rect">
            <a:avLst/>
          </a:prstGeom>
        </p:spPr>
        <p:txBody>
          <a:bodyPr lIns="0" tIns="0" rIns="0" bIns="0">
            <a:normAutofit/>
          </a:bodyPr>
          <a:lstStyle>
            <a:lvl1pPr marL="0" indent="0">
              <a:lnSpc>
                <a:spcPct val="150000"/>
              </a:lnSpc>
              <a:spcBef>
                <a:spcPts val="0"/>
              </a:spcBef>
              <a:buNone/>
              <a:defRPr sz="2133" b="0" cap="all" baseline="0">
                <a:solidFill>
                  <a:schemeClr val="bg1"/>
                </a:solidFill>
                <a:latin typeface="Arial" panose="020B0604020202020204" pitchFamily="34" charset="0"/>
              </a:defRPr>
            </a:lvl1pPr>
            <a:lvl2pPr marL="457177" indent="0">
              <a:buNone/>
              <a:defRPr>
                <a:solidFill>
                  <a:schemeClr val="bg1"/>
                </a:solidFill>
              </a:defRPr>
            </a:lvl2pPr>
            <a:lvl3pPr marL="914352" indent="0">
              <a:buNone/>
              <a:defRPr>
                <a:solidFill>
                  <a:schemeClr val="bg1"/>
                </a:solidFill>
              </a:defRPr>
            </a:lvl3pPr>
            <a:lvl4pPr marL="1371530" indent="0">
              <a:buNone/>
              <a:defRPr>
                <a:solidFill>
                  <a:schemeClr val="bg1"/>
                </a:solidFill>
              </a:defRPr>
            </a:lvl4pPr>
            <a:lvl5pPr marL="1828707" indent="0">
              <a:buNone/>
              <a:defRPr>
                <a:solidFill>
                  <a:schemeClr val="bg1"/>
                </a:solidFill>
              </a:defRPr>
            </a:lvl5pPr>
          </a:lstStyle>
          <a:p>
            <a:pPr>
              <a:lnSpc>
                <a:spcPct val="120000"/>
              </a:lnSpc>
            </a:pPr>
            <a:r>
              <a:rPr lang="en-GB" sz="2399" dirty="0">
                <a:solidFill>
                  <a:schemeClr val="bg1"/>
                </a:solidFill>
                <a:latin typeface="Arial" panose="020B0604020202020204" pitchFamily="34" charset="0"/>
                <a:cs typeface="Arial" panose="020B0604020202020204" pitchFamily="34" charset="0"/>
              </a:rPr>
              <a:t>Presentation sub-title Arial 24 point</a:t>
            </a:r>
          </a:p>
        </p:txBody>
      </p:sp>
      <p:pic>
        <p:nvPicPr>
          <p:cNvPr id="7" name="Picture 6">
            <a:extLst>
              <a:ext uri="{FF2B5EF4-FFF2-40B4-BE49-F238E27FC236}">
                <a16:creationId xmlns:a16="http://schemas.microsoft.com/office/drawing/2014/main" id="{66AC80B7-B12B-DD4C-B1A9-0DC00793BB20}"/>
              </a:ext>
            </a:extLst>
          </p:cNvPr>
          <p:cNvPicPr>
            <a:picLocks noChangeAspect="1"/>
          </p:cNvPicPr>
          <p:nvPr/>
        </p:nvPicPr>
        <p:blipFill>
          <a:blip r:embed="rId3"/>
          <a:srcRect/>
          <a:stretch/>
        </p:blipFill>
        <p:spPr>
          <a:xfrm>
            <a:off x="11789123" y="4987548"/>
            <a:ext cx="402877" cy="1257484"/>
          </a:xfrm>
          <a:prstGeom prst="rect">
            <a:avLst/>
          </a:prstGeom>
        </p:spPr>
      </p:pic>
    </p:spTree>
    <p:extLst>
      <p:ext uri="{BB962C8B-B14F-4D97-AF65-F5344CB8AC3E}">
        <p14:creationId xmlns:p14="http://schemas.microsoft.com/office/powerpoint/2010/main" val="3894859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hite">
    <p:bg>
      <p:bgPr>
        <a:solidFill>
          <a:schemeClr val="bg2"/>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9CD7673-E6F3-684C-BB74-DE489F343372}"/>
              </a:ext>
            </a:extLst>
          </p:cNvPr>
          <p:cNvSpPr>
            <a:spLocks noGrp="1"/>
          </p:cNvSpPr>
          <p:nvPr>
            <p:ph type="body" sz="quarter" idx="10" hasCustomPrompt="1"/>
          </p:nvPr>
        </p:nvSpPr>
        <p:spPr>
          <a:xfrm>
            <a:off x="726324" y="2756903"/>
            <a:ext cx="8500933" cy="1622191"/>
          </a:xfrm>
          <a:prstGeom prst="rect">
            <a:avLst/>
          </a:prstGeom>
        </p:spPr>
        <p:txBody>
          <a:bodyPr lIns="0" tIns="0" rIns="0" bIns="0">
            <a:noAutofit/>
          </a:bodyPr>
          <a:lstStyle>
            <a:lvl1pPr marL="0" indent="0">
              <a:buNone/>
              <a:defRPr sz="6398">
                <a:solidFill>
                  <a:srgbClr val="271E3D"/>
                </a:solidFill>
                <a:latin typeface="Palatino Linotype" panose="02040502050505030304" pitchFamily="18" charset="0"/>
              </a:defRPr>
            </a:lvl1pPr>
          </a:lstStyle>
          <a:p>
            <a:pPr lvl="0"/>
            <a:r>
              <a:rPr lang="en-GB" dirty="0"/>
              <a:t>Click to edit title Palatino 48pt</a:t>
            </a:r>
            <a:endParaRPr lang="en-US" dirty="0"/>
          </a:p>
        </p:txBody>
      </p:sp>
      <p:pic>
        <p:nvPicPr>
          <p:cNvPr id="10" name="Picture 9">
            <a:extLst>
              <a:ext uri="{FF2B5EF4-FFF2-40B4-BE49-F238E27FC236}">
                <a16:creationId xmlns:a16="http://schemas.microsoft.com/office/drawing/2014/main" id="{EDC50D8D-3F1B-734A-A6E3-12F63F442F2D}"/>
              </a:ext>
            </a:extLst>
          </p:cNvPr>
          <p:cNvPicPr>
            <a:picLocks noChangeAspect="1"/>
          </p:cNvPicPr>
          <p:nvPr/>
        </p:nvPicPr>
        <p:blipFill>
          <a:blip r:embed="rId2"/>
          <a:srcRect/>
          <a:stretch/>
        </p:blipFill>
        <p:spPr>
          <a:xfrm>
            <a:off x="8780383" y="630607"/>
            <a:ext cx="2769597" cy="1405614"/>
          </a:xfrm>
          <a:prstGeom prst="rect">
            <a:avLst/>
          </a:prstGeom>
        </p:spPr>
      </p:pic>
      <p:pic>
        <p:nvPicPr>
          <p:cNvPr id="6" name="Picture 5">
            <a:extLst>
              <a:ext uri="{FF2B5EF4-FFF2-40B4-BE49-F238E27FC236}">
                <a16:creationId xmlns:a16="http://schemas.microsoft.com/office/drawing/2014/main" id="{7F7A2C4E-681B-FE41-8A69-7D2A88F678DB}"/>
              </a:ext>
            </a:extLst>
          </p:cNvPr>
          <p:cNvPicPr>
            <a:picLocks noChangeAspect="1"/>
          </p:cNvPicPr>
          <p:nvPr/>
        </p:nvPicPr>
        <p:blipFill>
          <a:blip r:embed="rId3"/>
          <a:srcRect/>
          <a:stretch/>
        </p:blipFill>
        <p:spPr>
          <a:xfrm>
            <a:off x="11789123" y="4987548"/>
            <a:ext cx="402877" cy="1257484"/>
          </a:xfrm>
          <a:prstGeom prst="rect">
            <a:avLst/>
          </a:prstGeom>
        </p:spPr>
      </p:pic>
    </p:spTree>
    <p:extLst>
      <p:ext uri="{BB962C8B-B14F-4D97-AF65-F5344CB8AC3E}">
        <p14:creationId xmlns:p14="http://schemas.microsoft.com/office/powerpoint/2010/main" val="366375801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Slide Whit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EC77FC-07C7-3043-B02A-E8F927F6C338}"/>
              </a:ext>
            </a:extLst>
          </p:cNvPr>
          <p:cNvPicPr>
            <a:picLocks noChangeAspect="1"/>
          </p:cNvPicPr>
          <p:nvPr/>
        </p:nvPicPr>
        <p:blipFill>
          <a:blip r:embed="rId2"/>
          <a:srcRect/>
          <a:stretch/>
        </p:blipFill>
        <p:spPr>
          <a:xfrm>
            <a:off x="11789123" y="4987548"/>
            <a:ext cx="402877" cy="1257484"/>
          </a:xfrm>
          <a:prstGeom prst="rect">
            <a:avLst/>
          </a:prstGeom>
        </p:spPr>
      </p:pic>
      <p:sp>
        <p:nvSpPr>
          <p:cNvPr id="11" name="Text Placeholder 2">
            <a:extLst>
              <a:ext uri="{FF2B5EF4-FFF2-40B4-BE49-F238E27FC236}">
                <a16:creationId xmlns:a16="http://schemas.microsoft.com/office/drawing/2014/main" id="{7341B751-31A5-2D46-AB18-7DA30E7035EE}"/>
              </a:ext>
            </a:extLst>
          </p:cNvPr>
          <p:cNvSpPr>
            <a:spLocks noGrp="1"/>
          </p:cNvSpPr>
          <p:nvPr>
            <p:ph type="body" sz="quarter" idx="11" hasCustomPrompt="1"/>
          </p:nvPr>
        </p:nvSpPr>
        <p:spPr>
          <a:xfrm>
            <a:off x="726324" y="644976"/>
            <a:ext cx="10624848" cy="710442"/>
          </a:xfrm>
          <a:prstGeom prst="rect">
            <a:avLst/>
          </a:prstGeom>
        </p:spPr>
        <p:txBody>
          <a:bodyPr lIns="0" tIns="0" rIns="0" bIns="0">
            <a:noAutofit/>
          </a:bodyPr>
          <a:lstStyle>
            <a:lvl1pPr marL="0" indent="0">
              <a:buNone/>
              <a:defRPr sz="5332"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12" name="Content Placeholder 2">
            <a:extLst>
              <a:ext uri="{FF2B5EF4-FFF2-40B4-BE49-F238E27FC236}">
                <a16:creationId xmlns:a16="http://schemas.microsoft.com/office/drawing/2014/main" id="{34F1DD2A-3E86-FE47-A747-084EF0DB4A68}"/>
              </a:ext>
            </a:extLst>
          </p:cNvPr>
          <p:cNvSpPr>
            <a:spLocks noGrp="1"/>
          </p:cNvSpPr>
          <p:nvPr>
            <p:ph idx="12"/>
          </p:nvPr>
        </p:nvSpPr>
        <p:spPr>
          <a:xfrm>
            <a:off x="719667" y="1559480"/>
            <a:ext cx="10642016" cy="4316886"/>
          </a:xfrm>
          <a:prstGeom prst="rect">
            <a:avLst/>
          </a:prstGeom>
        </p:spPr>
        <p:txBody>
          <a:bodyPr/>
          <a:lstStyle>
            <a:lvl1pPr>
              <a:defRPr b="0" baseline="0">
                <a:solidFill>
                  <a:srgbClr val="271E3D"/>
                </a:solidFill>
                <a:latin typeface="Arial" panose="020B0604020202020204" pitchFamily="34" charset="0"/>
              </a:defRPr>
            </a:lvl1pPr>
            <a:lvl2pPr>
              <a:defRPr b="0" baseline="0">
                <a:solidFill>
                  <a:srgbClr val="271E3D"/>
                </a:solidFill>
                <a:latin typeface="Arial" panose="020B0604020202020204" pitchFamily="34" charset="0"/>
              </a:defRPr>
            </a:lvl2pPr>
            <a:lvl3pPr>
              <a:defRPr b="0" baseline="0">
                <a:solidFill>
                  <a:srgbClr val="271E3D"/>
                </a:solidFill>
                <a:latin typeface="Arial" panose="020B0604020202020204" pitchFamily="34" charset="0"/>
              </a:defRPr>
            </a:lvl3pPr>
            <a:lvl4pPr>
              <a:defRPr b="0" baseline="0">
                <a:solidFill>
                  <a:srgbClr val="271E3D"/>
                </a:solidFill>
                <a:latin typeface="Arial" panose="020B0604020202020204" pitchFamily="34" charset="0"/>
              </a:defRPr>
            </a:lvl4pPr>
            <a:lvl5pPr>
              <a:defRPr b="0"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507034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White Two Columns">
    <p:bg>
      <p:bgPr>
        <a:solidFill>
          <a:schemeClr val="bg2"/>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8730E6B-0BE0-C34D-9A82-0B1F684E2B9E}"/>
              </a:ext>
            </a:extLst>
          </p:cNvPr>
          <p:cNvSpPr>
            <a:spLocks noGrp="1"/>
          </p:cNvSpPr>
          <p:nvPr>
            <p:ph type="body" sz="quarter" idx="10" hasCustomPrompt="1"/>
          </p:nvPr>
        </p:nvSpPr>
        <p:spPr>
          <a:xfrm>
            <a:off x="726324" y="644976"/>
            <a:ext cx="10624848" cy="710442"/>
          </a:xfrm>
          <a:prstGeom prst="rect">
            <a:avLst/>
          </a:prstGeom>
        </p:spPr>
        <p:txBody>
          <a:bodyPr lIns="0" tIns="0" rIns="0" bIns="0">
            <a:noAutofit/>
          </a:bodyPr>
          <a:lstStyle>
            <a:lvl1pPr marL="0" indent="0">
              <a:buNone/>
              <a:defRPr sz="5332"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D1F606B4-B1AB-1A48-83B4-D259FC37D486}"/>
              </a:ext>
            </a:extLst>
          </p:cNvPr>
          <p:cNvSpPr>
            <a:spLocks noGrp="1"/>
          </p:cNvSpPr>
          <p:nvPr>
            <p:ph idx="11"/>
          </p:nvPr>
        </p:nvSpPr>
        <p:spPr>
          <a:xfrm>
            <a:off x="719667" y="1559480"/>
            <a:ext cx="5252544" cy="4316886"/>
          </a:xfrm>
          <a:prstGeom prst="rect">
            <a:avLst/>
          </a:prstGeom>
        </p:spPr>
        <p:txBody>
          <a:bodyPr/>
          <a:lstStyle>
            <a:lvl1pPr>
              <a:defRPr b="0" baseline="0">
                <a:solidFill>
                  <a:srgbClr val="271E3D"/>
                </a:solidFill>
                <a:latin typeface="Arial" panose="020B0604020202020204" pitchFamily="34" charset="0"/>
              </a:defRPr>
            </a:lvl1pPr>
            <a:lvl2pPr>
              <a:defRPr b="0" baseline="0">
                <a:solidFill>
                  <a:srgbClr val="271E3D"/>
                </a:solidFill>
                <a:latin typeface="Arial" panose="020B0604020202020204" pitchFamily="34" charset="0"/>
              </a:defRPr>
            </a:lvl2pPr>
            <a:lvl3pPr>
              <a:defRPr b="0" baseline="0">
                <a:solidFill>
                  <a:srgbClr val="271E3D"/>
                </a:solidFill>
                <a:latin typeface="Arial" panose="020B0604020202020204" pitchFamily="34" charset="0"/>
              </a:defRPr>
            </a:lvl3pPr>
            <a:lvl4pPr>
              <a:defRPr b="0" baseline="0">
                <a:solidFill>
                  <a:srgbClr val="271E3D"/>
                </a:solidFill>
                <a:latin typeface="Arial" panose="020B0604020202020204" pitchFamily="34" charset="0"/>
              </a:defRPr>
            </a:lvl4pPr>
            <a:lvl5pPr>
              <a:defRPr b="0"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14BF7C0D-D7F2-D04F-B9CE-07863D6090F8}"/>
              </a:ext>
            </a:extLst>
          </p:cNvPr>
          <p:cNvSpPr>
            <a:spLocks noGrp="1"/>
          </p:cNvSpPr>
          <p:nvPr>
            <p:ph idx="12"/>
          </p:nvPr>
        </p:nvSpPr>
        <p:spPr>
          <a:xfrm>
            <a:off x="6096000" y="1556279"/>
            <a:ext cx="5252544" cy="4316886"/>
          </a:xfrm>
          <a:prstGeom prst="rect">
            <a:avLst/>
          </a:prstGeom>
        </p:spPr>
        <p:txBody>
          <a:bodyPr/>
          <a:lstStyle>
            <a:lvl1pPr>
              <a:defRPr b="0" baseline="0">
                <a:solidFill>
                  <a:srgbClr val="271E3D"/>
                </a:solidFill>
                <a:latin typeface="Arial" panose="020B0604020202020204" pitchFamily="34" charset="0"/>
              </a:defRPr>
            </a:lvl1pPr>
            <a:lvl2pPr>
              <a:defRPr b="0" baseline="0">
                <a:solidFill>
                  <a:srgbClr val="271E3D"/>
                </a:solidFill>
                <a:latin typeface="Arial" panose="020B0604020202020204" pitchFamily="34" charset="0"/>
              </a:defRPr>
            </a:lvl2pPr>
            <a:lvl3pPr>
              <a:defRPr b="0" baseline="0">
                <a:solidFill>
                  <a:srgbClr val="271E3D"/>
                </a:solidFill>
                <a:latin typeface="Arial" panose="020B0604020202020204" pitchFamily="34" charset="0"/>
              </a:defRPr>
            </a:lvl3pPr>
            <a:lvl4pPr>
              <a:defRPr b="0" baseline="0">
                <a:solidFill>
                  <a:srgbClr val="271E3D"/>
                </a:solidFill>
                <a:latin typeface="Arial" panose="020B0604020202020204" pitchFamily="34" charset="0"/>
              </a:defRPr>
            </a:lvl4pPr>
            <a:lvl5pPr>
              <a:defRPr b="0"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a:extLst>
              <a:ext uri="{FF2B5EF4-FFF2-40B4-BE49-F238E27FC236}">
                <a16:creationId xmlns:a16="http://schemas.microsoft.com/office/drawing/2014/main" id="{74B2D808-FEEB-824A-A2E0-76087F40927C}"/>
              </a:ext>
            </a:extLst>
          </p:cNvPr>
          <p:cNvPicPr>
            <a:picLocks noChangeAspect="1"/>
          </p:cNvPicPr>
          <p:nvPr/>
        </p:nvPicPr>
        <p:blipFill>
          <a:blip r:embed="rId2"/>
          <a:srcRect/>
          <a:stretch/>
        </p:blipFill>
        <p:spPr>
          <a:xfrm>
            <a:off x="11789123" y="4987548"/>
            <a:ext cx="402877" cy="1257484"/>
          </a:xfrm>
          <a:prstGeom prst="rect">
            <a:avLst/>
          </a:prstGeom>
        </p:spPr>
      </p:pic>
    </p:spTree>
    <p:extLst>
      <p:ext uri="{BB962C8B-B14F-4D97-AF65-F5344CB8AC3E}">
        <p14:creationId xmlns:p14="http://schemas.microsoft.com/office/powerpoint/2010/main" val="31455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Off White">
    <p:bg>
      <p:bgPr>
        <a:solidFill>
          <a:srgbClr val="FFFEF0"/>
        </a:solid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9CD7673-E6F3-684C-BB74-DE489F343372}"/>
              </a:ext>
            </a:extLst>
          </p:cNvPr>
          <p:cNvSpPr>
            <a:spLocks noGrp="1"/>
          </p:cNvSpPr>
          <p:nvPr>
            <p:ph type="body" sz="quarter" idx="10" hasCustomPrompt="1"/>
          </p:nvPr>
        </p:nvSpPr>
        <p:spPr>
          <a:xfrm>
            <a:off x="726324" y="2756903"/>
            <a:ext cx="8500933" cy="1622191"/>
          </a:xfrm>
          <a:prstGeom prst="rect">
            <a:avLst/>
          </a:prstGeom>
        </p:spPr>
        <p:txBody>
          <a:bodyPr lIns="0" tIns="0" rIns="0" bIns="0">
            <a:noAutofit/>
          </a:bodyPr>
          <a:lstStyle>
            <a:lvl1pPr marL="0" indent="0">
              <a:buNone/>
              <a:defRPr sz="6398">
                <a:solidFill>
                  <a:srgbClr val="271E3D"/>
                </a:solidFill>
                <a:latin typeface="Palatino Linotype" panose="02040502050505030304" pitchFamily="18" charset="0"/>
              </a:defRPr>
            </a:lvl1pPr>
          </a:lstStyle>
          <a:p>
            <a:pPr lvl="0"/>
            <a:r>
              <a:rPr lang="en-GB" dirty="0"/>
              <a:t>Click to edit title Palatino 48pt</a:t>
            </a:r>
            <a:endParaRPr lang="en-US" dirty="0"/>
          </a:p>
        </p:txBody>
      </p:sp>
      <p:pic>
        <p:nvPicPr>
          <p:cNvPr id="10" name="Picture 9">
            <a:extLst>
              <a:ext uri="{FF2B5EF4-FFF2-40B4-BE49-F238E27FC236}">
                <a16:creationId xmlns:a16="http://schemas.microsoft.com/office/drawing/2014/main" id="{EDC50D8D-3F1B-734A-A6E3-12F63F442F2D}"/>
              </a:ext>
            </a:extLst>
          </p:cNvPr>
          <p:cNvPicPr>
            <a:picLocks noChangeAspect="1"/>
          </p:cNvPicPr>
          <p:nvPr/>
        </p:nvPicPr>
        <p:blipFill>
          <a:blip r:embed="rId2"/>
          <a:srcRect/>
          <a:stretch/>
        </p:blipFill>
        <p:spPr>
          <a:xfrm>
            <a:off x="8780383" y="630607"/>
            <a:ext cx="2769597" cy="1405614"/>
          </a:xfrm>
          <a:prstGeom prst="rect">
            <a:avLst/>
          </a:prstGeom>
        </p:spPr>
      </p:pic>
      <p:pic>
        <p:nvPicPr>
          <p:cNvPr id="6" name="Picture 5">
            <a:extLst>
              <a:ext uri="{FF2B5EF4-FFF2-40B4-BE49-F238E27FC236}">
                <a16:creationId xmlns:a16="http://schemas.microsoft.com/office/drawing/2014/main" id="{7F7A2C4E-681B-FE41-8A69-7D2A88F678DB}"/>
              </a:ext>
            </a:extLst>
          </p:cNvPr>
          <p:cNvPicPr>
            <a:picLocks noChangeAspect="1"/>
          </p:cNvPicPr>
          <p:nvPr/>
        </p:nvPicPr>
        <p:blipFill>
          <a:blip r:embed="rId3"/>
          <a:srcRect/>
          <a:stretch/>
        </p:blipFill>
        <p:spPr>
          <a:xfrm>
            <a:off x="11789123" y="4987548"/>
            <a:ext cx="402877" cy="1257484"/>
          </a:xfrm>
          <a:prstGeom prst="rect">
            <a:avLst/>
          </a:prstGeom>
        </p:spPr>
      </p:pic>
    </p:spTree>
    <p:extLst>
      <p:ext uri="{BB962C8B-B14F-4D97-AF65-F5344CB8AC3E}">
        <p14:creationId xmlns:p14="http://schemas.microsoft.com/office/powerpoint/2010/main" val="4100583897"/>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Slide Off White">
    <p:bg>
      <p:bgPr>
        <a:solidFill>
          <a:srgbClr val="FFFEF0"/>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8EC77FC-07C7-3043-B02A-E8F927F6C338}"/>
              </a:ext>
            </a:extLst>
          </p:cNvPr>
          <p:cNvPicPr>
            <a:picLocks noChangeAspect="1"/>
          </p:cNvPicPr>
          <p:nvPr/>
        </p:nvPicPr>
        <p:blipFill>
          <a:blip r:embed="rId2"/>
          <a:srcRect/>
          <a:stretch/>
        </p:blipFill>
        <p:spPr>
          <a:xfrm>
            <a:off x="11789123" y="4987548"/>
            <a:ext cx="402877" cy="1257484"/>
          </a:xfrm>
          <a:prstGeom prst="rect">
            <a:avLst/>
          </a:prstGeom>
        </p:spPr>
      </p:pic>
      <p:sp>
        <p:nvSpPr>
          <p:cNvPr id="11" name="Text Placeholder 2">
            <a:extLst>
              <a:ext uri="{FF2B5EF4-FFF2-40B4-BE49-F238E27FC236}">
                <a16:creationId xmlns:a16="http://schemas.microsoft.com/office/drawing/2014/main" id="{7341B751-31A5-2D46-AB18-7DA30E7035EE}"/>
              </a:ext>
            </a:extLst>
          </p:cNvPr>
          <p:cNvSpPr>
            <a:spLocks noGrp="1"/>
          </p:cNvSpPr>
          <p:nvPr>
            <p:ph type="body" sz="quarter" idx="11" hasCustomPrompt="1"/>
          </p:nvPr>
        </p:nvSpPr>
        <p:spPr>
          <a:xfrm>
            <a:off x="726324" y="644976"/>
            <a:ext cx="10624848" cy="710442"/>
          </a:xfrm>
          <a:prstGeom prst="rect">
            <a:avLst/>
          </a:prstGeom>
        </p:spPr>
        <p:txBody>
          <a:bodyPr lIns="0" tIns="0" rIns="0" bIns="0">
            <a:noAutofit/>
          </a:bodyPr>
          <a:lstStyle>
            <a:lvl1pPr marL="0" indent="0">
              <a:buNone/>
              <a:defRPr sz="5332"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12" name="Content Placeholder 2">
            <a:extLst>
              <a:ext uri="{FF2B5EF4-FFF2-40B4-BE49-F238E27FC236}">
                <a16:creationId xmlns:a16="http://schemas.microsoft.com/office/drawing/2014/main" id="{34F1DD2A-3E86-FE47-A747-084EF0DB4A68}"/>
              </a:ext>
            </a:extLst>
          </p:cNvPr>
          <p:cNvSpPr>
            <a:spLocks noGrp="1"/>
          </p:cNvSpPr>
          <p:nvPr>
            <p:ph idx="12"/>
          </p:nvPr>
        </p:nvSpPr>
        <p:spPr>
          <a:xfrm>
            <a:off x="719667" y="1559480"/>
            <a:ext cx="10642016" cy="4316886"/>
          </a:xfrm>
          <a:prstGeom prst="rect">
            <a:avLst/>
          </a:prstGeom>
        </p:spPr>
        <p:txBody>
          <a:bodyPr/>
          <a:lstStyle>
            <a:lvl1pPr>
              <a:defRPr b="0" baseline="0">
                <a:solidFill>
                  <a:srgbClr val="271E3D"/>
                </a:solidFill>
                <a:latin typeface="Arial" panose="020B0604020202020204" pitchFamily="34" charset="0"/>
              </a:defRPr>
            </a:lvl1pPr>
            <a:lvl2pPr>
              <a:defRPr b="0" baseline="0">
                <a:solidFill>
                  <a:srgbClr val="271E3D"/>
                </a:solidFill>
                <a:latin typeface="Arial" panose="020B0604020202020204" pitchFamily="34" charset="0"/>
              </a:defRPr>
            </a:lvl2pPr>
            <a:lvl3pPr>
              <a:defRPr b="0" baseline="0">
                <a:solidFill>
                  <a:srgbClr val="271E3D"/>
                </a:solidFill>
                <a:latin typeface="Arial" panose="020B0604020202020204" pitchFamily="34" charset="0"/>
              </a:defRPr>
            </a:lvl3pPr>
            <a:lvl4pPr>
              <a:defRPr b="0" baseline="0">
                <a:solidFill>
                  <a:srgbClr val="271E3D"/>
                </a:solidFill>
                <a:latin typeface="Arial" panose="020B0604020202020204" pitchFamily="34" charset="0"/>
              </a:defRPr>
            </a:lvl4pPr>
            <a:lvl5pPr>
              <a:defRPr b="0"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71194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Slide Off White Two Columns">
    <p:bg>
      <p:bgPr>
        <a:solidFill>
          <a:srgbClr val="FFFEF0"/>
        </a:solidFill>
        <a:effectLst/>
      </p:bgPr>
    </p:bg>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18730E6B-0BE0-C34D-9A82-0B1F684E2B9E}"/>
              </a:ext>
            </a:extLst>
          </p:cNvPr>
          <p:cNvSpPr>
            <a:spLocks noGrp="1"/>
          </p:cNvSpPr>
          <p:nvPr>
            <p:ph type="body" sz="quarter" idx="10" hasCustomPrompt="1"/>
          </p:nvPr>
        </p:nvSpPr>
        <p:spPr>
          <a:xfrm>
            <a:off x="726324" y="644976"/>
            <a:ext cx="10624848" cy="710442"/>
          </a:xfrm>
          <a:prstGeom prst="rect">
            <a:avLst/>
          </a:prstGeom>
        </p:spPr>
        <p:txBody>
          <a:bodyPr lIns="0" tIns="0" rIns="0" bIns="0">
            <a:noAutofit/>
          </a:bodyPr>
          <a:lstStyle>
            <a:lvl1pPr marL="0" indent="0">
              <a:buNone/>
              <a:defRPr sz="5332" baseline="0">
                <a:solidFill>
                  <a:srgbClr val="271E3D"/>
                </a:solidFill>
                <a:latin typeface="Palatino Linotype" panose="02040502050505030304" pitchFamily="18" charset="0"/>
              </a:defRPr>
            </a:lvl1pPr>
          </a:lstStyle>
          <a:p>
            <a:pPr lvl="0"/>
            <a:r>
              <a:rPr lang="en-GB" dirty="0"/>
              <a:t>Main title</a:t>
            </a:r>
            <a:endParaRPr lang="en-US" dirty="0"/>
          </a:p>
        </p:txBody>
      </p:sp>
      <p:sp>
        <p:nvSpPr>
          <p:cNvPr id="7" name="Content Placeholder 2">
            <a:extLst>
              <a:ext uri="{FF2B5EF4-FFF2-40B4-BE49-F238E27FC236}">
                <a16:creationId xmlns:a16="http://schemas.microsoft.com/office/drawing/2014/main" id="{D1F606B4-B1AB-1A48-83B4-D259FC37D486}"/>
              </a:ext>
            </a:extLst>
          </p:cNvPr>
          <p:cNvSpPr>
            <a:spLocks noGrp="1"/>
          </p:cNvSpPr>
          <p:nvPr>
            <p:ph idx="11"/>
          </p:nvPr>
        </p:nvSpPr>
        <p:spPr>
          <a:xfrm>
            <a:off x="719667" y="1559480"/>
            <a:ext cx="5252544" cy="4316886"/>
          </a:xfrm>
          <a:prstGeom prst="rect">
            <a:avLst/>
          </a:prstGeom>
        </p:spPr>
        <p:txBody>
          <a:bodyPr/>
          <a:lstStyle>
            <a:lvl1pPr>
              <a:defRPr b="0" baseline="0">
                <a:solidFill>
                  <a:srgbClr val="271E3D"/>
                </a:solidFill>
                <a:latin typeface="Arial" panose="020B0604020202020204" pitchFamily="34" charset="0"/>
              </a:defRPr>
            </a:lvl1pPr>
            <a:lvl2pPr>
              <a:defRPr b="0" baseline="0">
                <a:solidFill>
                  <a:srgbClr val="271E3D"/>
                </a:solidFill>
                <a:latin typeface="Arial" panose="020B0604020202020204" pitchFamily="34" charset="0"/>
              </a:defRPr>
            </a:lvl2pPr>
            <a:lvl3pPr>
              <a:defRPr b="0" baseline="0">
                <a:solidFill>
                  <a:srgbClr val="271E3D"/>
                </a:solidFill>
                <a:latin typeface="Arial" panose="020B0604020202020204" pitchFamily="34" charset="0"/>
              </a:defRPr>
            </a:lvl3pPr>
            <a:lvl4pPr>
              <a:defRPr b="0" baseline="0">
                <a:solidFill>
                  <a:srgbClr val="271E3D"/>
                </a:solidFill>
                <a:latin typeface="Arial" panose="020B0604020202020204" pitchFamily="34" charset="0"/>
              </a:defRPr>
            </a:lvl4pPr>
            <a:lvl5pPr>
              <a:defRPr b="0"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9" name="Content Placeholder 2">
            <a:extLst>
              <a:ext uri="{FF2B5EF4-FFF2-40B4-BE49-F238E27FC236}">
                <a16:creationId xmlns:a16="http://schemas.microsoft.com/office/drawing/2014/main" id="{14BF7C0D-D7F2-D04F-B9CE-07863D6090F8}"/>
              </a:ext>
            </a:extLst>
          </p:cNvPr>
          <p:cNvSpPr>
            <a:spLocks noGrp="1"/>
          </p:cNvSpPr>
          <p:nvPr>
            <p:ph idx="12"/>
          </p:nvPr>
        </p:nvSpPr>
        <p:spPr>
          <a:xfrm>
            <a:off x="6096000" y="1556279"/>
            <a:ext cx="5252544" cy="4316886"/>
          </a:xfrm>
          <a:prstGeom prst="rect">
            <a:avLst/>
          </a:prstGeom>
        </p:spPr>
        <p:txBody>
          <a:bodyPr/>
          <a:lstStyle>
            <a:lvl1pPr>
              <a:defRPr b="0" baseline="0">
                <a:solidFill>
                  <a:srgbClr val="271E3D"/>
                </a:solidFill>
                <a:latin typeface="Arial" panose="020B0604020202020204" pitchFamily="34" charset="0"/>
              </a:defRPr>
            </a:lvl1pPr>
            <a:lvl2pPr>
              <a:defRPr b="0" baseline="0">
                <a:solidFill>
                  <a:srgbClr val="271E3D"/>
                </a:solidFill>
                <a:latin typeface="Arial" panose="020B0604020202020204" pitchFamily="34" charset="0"/>
              </a:defRPr>
            </a:lvl2pPr>
            <a:lvl3pPr>
              <a:defRPr b="0" baseline="0">
                <a:solidFill>
                  <a:srgbClr val="271E3D"/>
                </a:solidFill>
                <a:latin typeface="Arial" panose="020B0604020202020204" pitchFamily="34" charset="0"/>
              </a:defRPr>
            </a:lvl3pPr>
            <a:lvl4pPr>
              <a:defRPr b="0" baseline="0">
                <a:solidFill>
                  <a:srgbClr val="271E3D"/>
                </a:solidFill>
                <a:latin typeface="Arial" panose="020B0604020202020204" pitchFamily="34" charset="0"/>
              </a:defRPr>
            </a:lvl4pPr>
            <a:lvl5pPr>
              <a:defRPr b="0" baseline="0">
                <a:solidFill>
                  <a:srgbClr val="271E3D"/>
                </a:solidFill>
                <a:latin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pic>
        <p:nvPicPr>
          <p:cNvPr id="8" name="Picture 7">
            <a:extLst>
              <a:ext uri="{FF2B5EF4-FFF2-40B4-BE49-F238E27FC236}">
                <a16:creationId xmlns:a16="http://schemas.microsoft.com/office/drawing/2014/main" id="{74B2D808-FEEB-824A-A2E0-76087F40927C}"/>
              </a:ext>
            </a:extLst>
          </p:cNvPr>
          <p:cNvPicPr>
            <a:picLocks noChangeAspect="1"/>
          </p:cNvPicPr>
          <p:nvPr/>
        </p:nvPicPr>
        <p:blipFill>
          <a:blip r:embed="rId2"/>
          <a:srcRect/>
          <a:stretch/>
        </p:blipFill>
        <p:spPr>
          <a:xfrm>
            <a:off x="11789123" y="4987548"/>
            <a:ext cx="402877" cy="1257484"/>
          </a:xfrm>
          <a:prstGeom prst="rect">
            <a:avLst/>
          </a:prstGeom>
        </p:spPr>
      </p:pic>
    </p:spTree>
    <p:extLst>
      <p:ext uri="{BB962C8B-B14F-4D97-AF65-F5344CB8AC3E}">
        <p14:creationId xmlns:p14="http://schemas.microsoft.com/office/powerpoint/2010/main" val="32081447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b="0" i="0">
                <a:solidFill>
                  <a:srgbClr val="8D8C93"/>
                </a:solidFill>
                <a:latin typeface="Palatino Linotype" panose="02040502050505030304" pitchFamily="18" charset="0"/>
              </a:defRPr>
            </a:lvl1pPr>
          </a:lstStyle>
          <a:p>
            <a:fld id="{E54BFB26-65E8-0746-AE1F-BB6A120F4B8F}" type="datetimeFigureOut">
              <a:rPr lang="en-US" smtClean="0"/>
              <a:pPr/>
              <a:t>7/19/23</a:t>
            </a:fld>
            <a:endParaRPr lang="en-US" dirty="0"/>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Palatino Linotype" panose="02040502050505030304" pitchFamily="18" charset="0"/>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Palatino Linotype" panose="02040502050505030304" pitchFamily="18" charset="0"/>
              </a:defRPr>
            </a:lvl1pPr>
          </a:lstStyle>
          <a:p>
            <a:fld id="{F6579A09-310B-C44E-BCE0-1A21A05AF25F}" type="slidenum">
              <a:rPr lang="en-US" smtClean="0"/>
              <a:t>‹#›</a:t>
            </a:fld>
            <a:endParaRPr lang="en-US"/>
          </a:p>
        </p:txBody>
      </p:sp>
    </p:spTree>
    <p:extLst>
      <p:ext uri="{BB962C8B-B14F-4D97-AF65-F5344CB8AC3E}">
        <p14:creationId xmlns:p14="http://schemas.microsoft.com/office/powerpoint/2010/main" val="85793467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103" rtl="0" eaLnBrk="1" latinLnBrk="0" hangingPunct="1">
        <a:lnSpc>
          <a:spcPct val="90000"/>
        </a:lnSpc>
        <a:spcBef>
          <a:spcPct val="0"/>
        </a:spcBef>
        <a:buNone/>
        <a:defRPr sz="4399" b="0" i="0" kern="1200">
          <a:solidFill>
            <a:schemeClr val="tx1"/>
          </a:solidFill>
          <a:latin typeface="Palatino Linotype" panose="02040502050505030304" pitchFamily="18" charset="0"/>
          <a:ea typeface="Palatino" pitchFamily="2" charset="77"/>
          <a:cs typeface="+mj-cs"/>
        </a:defRPr>
      </a:lvl1pPr>
    </p:titleStyle>
    <p:bodyStyle>
      <a:lvl1pPr marL="228526" indent="-228526" algn="l" defTabSz="914103" rtl="0" eaLnBrk="1" latinLnBrk="0" hangingPunct="1">
        <a:lnSpc>
          <a:spcPct val="90000"/>
        </a:lnSpc>
        <a:spcBef>
          <a:spcPts val="1000"/>
        </a:spcBef>
        <a:buFont typeface="Arial" panose="020B0604020202020204" pitchFamily="34" charset="0"/>
        <a:buChar char="•"/>
        <a:defRPr sz="2799" b="0" i="0" kern="1200">
          <a:solidFill>
            <a:schemeClr val="tx1"/>
          </a:solidFill>
          <a:latin typeface="+mn-lt"/>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b="0" i="0"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b="0" i="0"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03" rtl="0" eaLnBrk="1" latinLnBrk="0" hangingPunct="1">
        <a:defRPr sz="1799" kern="1200">
          <a:solidFill>
            <a:schemeClr val="tx1"/>
          </a:solidFill>
          <a:latin typeface="+mn-lt"/>
          <a:ea typeface="+mn-ea"/>
          <a:cs typeface="+mn-cs"/>
        </a:defRPr>
      </a:lvl1pPr>
      <a:lvl2pPr marL="457051" algn="l" defTabSz="914103" rtl="0" eaLnBrk="1" latinLnBrk="0" hangingPunct="1">
        <a:defRPr sz="1799" kern="1200">
          <a:solidFill>
            <a:schemeClr val="tx1"/>
          </a:solidFill>
          <a:latin typeface="+mn-lt"/>
          <a:ea typeface="+mn-ea"/>
          <a:cs typeface="+mn-cs"/>
        </a:defRPr>
      </a:lvl2pPr>
      <a:lvl3pPr marL="914103" algn="l" defTabSz="914103" rtl="0" eaLnBrk="1" latinLnBrk="0" hangingPunct="1">
        <a:defRPr sz="1799" kern="1200">
          <a:solidFill>
            <a:schemeClr val="tx1"/>
          </a:solidFill>
          <a:latin typeface="+mn-lt"/>
          <a:ea typeface="+mn-ea"/>
          <a:cs typeface="+mn-cs"/>
        </a:defRPr>
      </a:lvl3pPr>
      <a:lvl4pPr marL="1371154" algn="l" defTabSz="914103" rtl="0" eaLnBrk="1" latinLnBrk="0" hangingPunct="1">
        <a:defRPr sz="1799" kern="1200">
          <a:solidFill>
            <a:schemeClr val="tx1"/>
          </a:solidFill>
          <a:latin typeface="+mn-lt"/>
          <a:ea typeface="+mn-ea"/>
          <a:cs typeface="+mn-cs"/>
        </a:defRPr>
      </a:lvl4pPr>
      <a:lvl5pPr marL="1828206" algn="l" defTabSz="914103" rtl="0" eaLnBrk="1" latinLnBrk="0" hangingPunct="1">
        <a:defRPr sz="1799" kern="1200">
          <a:solidFill>
            <a:schemeClr val="tx1"/>
          </a:solidFill>
          <a:latin typeface="+mn-lt"/>
          <a:ea typeface="+mn-ea"/>
          <a:cs typeface="+mn-cs"/>
        </a:defRPr>
      </a:lvl5pPr>
      <a:lvl6pPr marL="2285257" algn="l" defTabSz="914103" rtl="0" eaLnBrk="1" latinLnBrk="0" hangingPunct="1">
        <a:defRPr sz="1799" kern="1200">
          <a:solidFill>
            <a:schemeClr val="tx1"/>
          </a:solidFill>
          <a:latin typeface="+mn-lt"/>
          <a:ea typeface="+mn-ea"/>
          <a:cs typeface="+mn-cs"/>
        </a:defRPr>
      </a:lvl6pPr>
      <a:lvl7pPr marL="2742308" algn="l" defTabSz="914103" rtl="0" eaLnBrk="1" latinLnBrk="0" hangingPunct="1">
        <a:defRPr sz="1799" kern="1200">
          <a:solidFill>
            <a:schemeClr val="tx1"/>
          </a:solidFill>
          <a:latin typeface="+mn-lt"/>
          <a:ea typeface="+mn-ea"/>
          <a:cs typeface="+mn-cs"/>
        </a:defRPr>
      </a:lvl7pPr>
      <a:lvl8pPr marL="3199360" algn="l" defTabSz="914103" rtl="0" eaLnBrk="1" latinLnBrk="0" hangingPunct="1">
        <a:defRPr sz="1799" kern="1200">
          <a:solidFill>
            <a:schemeClr val="tx1"/>
          </a:solidFill>
          <a:latin typeface="+mn-lt"/>
          <a:ea typeface="+mn-ea"/>
          <a:cs typeface="+mn-cs"/>
        </a:defRPr>
      </a:lvl8pPr>
      <a:lvl9pPr marL="3656411" algn="l" defTabSz="914103"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hyperlink" Target="https://scherlund.blogspot.com/2019/12/artificial-intelligence-what-to-expect.html" TargetMode="External"/><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F900F-E63F-3645-B7D0-96BF286DF2E2}"/>
              </a:ext>
            </a:extLst>
          </p:cNvPr>
          <p:cNvSpPr>
            <a:spLocks noGrp="1"/>
          </p:cNvSpPr>
          <p:nvPr>
            <p:ph type="title"/>
          </p:nvPr>
        </p:nvSpPr>
        <p:spPr>
          <a:xfrm>
            <a:off x="721305" y="895133"/>
            <a:ext cx="10450024" cy="1280067"/>
          </a:xfrm>
        </p:spPr>
        <p:txBody>
          <a:bodyPr>
            <a:normAutofit fontScale="90000"/>
          </a:bodyPr>
          <a:lstStyle/>
          <a:p>
            <a:r>
              <a:rPr lang="en-US" dirty="0"/>
              <a:t>Large Language Models and Authentic Assessment: a Perspective from Legal Education</a:t>
            </a:r>
            <a:br>
              <a:rPr lang="en-US" dirty="0"/>
            </a:br>
            <a:r>
              <a:rPr lang="en-GB" i="1" dirty="0"/>
              <a:t>SRHE Roundtable 2023</a:t>
            </a:r>
            <a:endParaRPr lang="en-US" i="1" dirty="0">
              <a:latin typeface="+mj-lt"/>
            </a:endParaRPr>
          </a:p>
        </p:txBody>
      </p:sp>
      <p:sp>
        <p:nvSpPr>
          <p:cNvPr id="3" name="Text Placeholder 2">
            <a:extLst>
              <a:ext uri="{FF2B5EF4-FFF2-40B4-BE49-F238E27FC236}">
                <a16:creationId xmlns:a16="http://schemas.microsoft.com/office/drawing/2014/main" id="{193D6C7F-6933-8C47-8F8D-D1556F0D9EA6}"/>
              </a:ext>
            </a:extLst>
          </p:cNvPr>
          <p:cNvSpPr>
            <a:spLocks noGrp="1"/>
          </p:cNvSpPr>
          <p:nvPr>
            <p:ph type="body" sz="quarter" idx="10"/>
          </p:nvPr>
        </p:nvSpPr>
        <p:spPr/>
        <p:txBody>
          <a:bodyPr/>
          <a:lstStyle/>
          <a:p>
            <a:r>
              <a:rPr lang="en-US" dirty="0"/>
              <a:t>Dr Stergios Aidinlis – Lecturer in Law – Keele University</a:t>
            </a:r>
          </a:p>
          <a:p>
            <a:endParaRPr lang="en-US" dirty="0"/>
          </a:p>
        </p:txBody>
      </p:sp>
    </p:spTree>
    <p:extLst>
      <p:ext uri="{BB962C8B-B14F-4D97-AF65-F5344CB8AC3E}">
        <p14:creationId xmlns:p14="http://schemas.microsoft.com/office/powerpoint/2010/main" val="1867144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a:xfrm>
            <a:off x="726324" y="644976"/>
            <a:ext cx="10624848" cy="710442"/>
          </a:xfrm>
        </p:spPr>
        <p:txBody>
          <a:bodyPr vert="horz" lIns="0" tIns="0" rIns="0" bIns="0" rtlCol="0">
            <a:normAutofit/>
          </a:bodyPr>
          <a:lstStyle/>
          <a:p>
            <a:r>
              <a:rPr lang="en-US" sz="4900" dirty="0"/>
              <a:t>Death of the lazy assessment?</a:t>
            </a:r>
          </a:p>
        </p:txBody>
      </p:sp>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391DCCA9-6261-40E3-E191-773F51A84227}"/>
              </a:ext>
            </a:extLst>
          </p:cNvPr>
          <p:cNvSpPr txBox="1">
            <a:spLocks/>
          </p:cNvSpPr>
          <p:nvPr/>
        </p:nvSpPr>
        <p:spPr>
          <a:xfrm>
            <a:off x="719667" y="1559480"/>
            <a:ext cx="10752666" cy="4316886"/>
          </a:xfrm>
          <a:prstGeom prst="rect">
            <a:avLst/>
          </a:prstGeom>
        </p:spPr>
        <p:txBody>
          <a:bodyPr vert="horz" lIns="0" tIns="0" rIns="0" bIns="0" rtlCol="0">
            <a:normAutofit/>
          </a:bodyPr>
          <a:lstStyle>
            <a:lvl1pPr marL="0" indent="0" algn="l" defTabSz="914103" rtl="0" eaLnBrk="1" latinLnBrk="0" hangingPunct="1">
              <a:lnSpc>
                <a:spcPct val="90000"/>
              </a:lnSpc>
              <a:spcBef>
                <a:spcPts val="1000"/>
              </a:spcBef>
              <a:buFont typeface="Arial" panose="020B0604020202020204" pitchFamily="34" charset="0"/>
              <a:buNone/>
              <a:defRPr sz="5332" b="0" i="0" kern="1200" baseline="0">
                <a:solidFill>
                  <a:srgbClr val="271E3D"/>
                </a:solidFill>
                <a:latin typeface="Palatino Linotype" panose="02040502050505030304" pitchFamily="18" charset="0"/>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b="0" i="0"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b="0" i="0"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50000"/>
              </a:lnSpc>
            </a:pPr>
            <a:r>
              <a:rPr lang="en-GB" sz="1800" dirty="0">
                <a:latin typeface="Euphemia" panose="020B0503040102020104" pitchFamily="34" charset="0"/>
              </a:rPr>
              <a:t>Assessment that is truly:</a:t>
            </a:r>
          </a:p>
          <a:p>
            <a:pPr marL="285750" indent="-285750">
              <a:lnSpc>
                <a:spcPct val="150000"/>
              </a:lnSpc>
              <a:buFont typeface="Arial" panose="020B0604020202020204" pitchFamily="34" charset="0"/>
              <a:buChar char="•"/>
            </a:pPr>
            <a:r>
              <a:rPr lang="en-GB" sz="1800" b="1" dirty="0">
                <a:latin typeface="Euphemia" panose="020B0503040102020104" pitchFamily="34" charset="0"/>
              </a:rPr>
              <a:t>Interactive – </a:t>
            </a:r>
            <a:r>
              <a:rPr lang="en-GB" sz="1800" dirty="0">
                <a:latin typeface="Euphemia" panose="020B0503040102020104" pitchFamily="34" charset="0"/>
              </a:rPr>
              <a:t>establishing a constant feedback loop through the use of an interactive technology that is always available to the student</a:t>
            </a:r>
          </a:p>
          <a:p>
            <a:pPr marL="285750" indent="-285750">
              <a:lnSpc>
                <a:spcPct val="150000"/>
              </a:lnSpc>
              <a:buFont typeface="Arial" panose="020B0604020202020204" pitchFamily="34" charset="0"/>
              <a:buChar char="•"/>
            </a:pPr>
            <a:r>
              <a:rPr lang="en-GB" sz="1800" b="1" dirty="0">
                <a:latin typeface="Euphemia" panose="020B0503040102020104" pitchFamily="34" charset="0"/>
              </a:rPr>
              <a:t>Authentic – </a:t>
            </a:r>
            <a:r>
              <a:rPr lang="en-GB" sz="1800" dirty="0">
                <a:latin typeface="Euphemia" panose="020B0503040102020104" pitchFamily="34" charset="0"/>
              </a:rPr>
              <a:t>cultivating students’ knowledge and skills in ways that are relevant to their lives and future careers </a:t>
            </a:r>
          </a:p>
          <a:p>
            <a:pPr marL="285750" indent="-285750">
              <a:lnSpc>
                <a:spcPct val="150000"/>
              </a:lnSpc>
              <a:buFont typeface="Arial" panose="020B0604020202020204" pitchFamily="34" charset="0"/>
              <a:buChar char="•"/>
            </a:pPr>
            <a:r>
              <a:rPr lang="en-GB" sz="1800" b="1" dirty="0">
                <a:latin typeface="Euphemia" panose="020B0503040102020104" pitchFamily="34" charset="0"/>
              </a:rPr>
              <a:t>Literacy-focused – </a:t>
            </a:r>
            <a:r>
              <a:rPr lang="en-GB" sz="1800" dirty="0">
                <a:latin typeface="Euphemia" panose="020B0503040102020104" pitchFamily="34" charset="0"/>
              </a:rPr>
              <a:t>seeking to build literacies and transferable skills rather than focusing on concrete knowledge, such as information technology literacy, critical thinking, collaboration and problem-solving </a:t>
            </a:r>
            <a:endParaRPr lang="en-US" sz="1800" b="1" dirty="0">
              <a:latin typeface="Euphemia" panose="020B0503040102020104" pitchFamily="34" charset="0"/>
            </a:endParaRPr>
          </a:p>
          <a:p>
            <a:endParaRPr lang="en-US" sz="1800" dirty="0">
              <a:latin typeface="Euphemia" panose="020B0503040102020104" pitchFamily="34" charset="0"/>
            </a:endParaRPr>
          </a:p>
        </p:txBody>
      </p:sp>
    </p:spTree>
    <p:extLst>
      <p:ext uri="{BB962C8B-B14F-4D97-AF65-F5344CB8AC3E}">
        <p14:creationId xmlns:p14="http://schemas.microsoft.com/office/powerpoint/2010/main" val="2450388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p:txBody>
          <a:bodyPr/>
          <a:lstStyle/>
          <a:p>
            <a:pPr algn="ctr"/>
            <a:r>
              <a:rPr lang="en-US"/>
              <a:t>Overview </a:t>
            </a:r>
            <a:endParaRPr lang="en-US" dirty="0"/>
          </a:p>
        </p:txBody>
      </p:sp>
      <p:sp>
        <p:nvSpPr>
          <p:cNvPr id="6" name="Content Placeholder 5">
            <a:extLst>
              <a:ext uri="{FF2B5EF4-FFF2-40B4-BE49-F238E27FC236}">
                <a16:creationId xmlns:a16="http://schemas.microsoft.com/office/drawing/2014/main" id="{193404EA-5D71-4B47-841C-4840EC098BCE}"/>
              </a:ext>
            </a:extLst>
          </p:cNvPr>
          <p:cNvSpPr>
            <a:spLocks noGrp="1"/>
          </p:cNvSpPr>
          <p:nvPr>
            <p:ph idx="12"/>
          </p:nvPr>
        </p:nvSpPr>
        <p:spPr/>
        <p:txBody>
          <a:bodyPr>
            <a:normAutofit fontScale="85000" lnSpcReduction="20000"/>
          </a:bodyPr>
          <a:lstStyle/>
          <a:p>
            <a:pPr marL="228526" marR="0" lvl="0" indent="-228526" algn="just" defTabSz="914103" rtl="0" eaLnBrk="1" fontAlgn="auto" latinLnBrk="0" hangingPunct="1">
              <a:lnSpc>
                <a:spcPct val="250000"/>
              </a:lnSpc>
              <a:spcBef>
                <a:spcPts val="0"/>
              </a:spcBef>
              <a:spcAft>
                <a:spcPts val="0"/>
              </a:spcAft>
              <a:buClrTx/>
              <a:buSzTx/>
              <a:buFont typeface="Arial" panose="020B0604020202020204" pitchFamily="34" charset="0"/>
              <a:buChar char="•"/>
              <a:tabLst/>
              <a:defRPr/>
            </a:pPr>
            <a:r>
              <a:rPr lang="en-US" sz="3600" dirty="0">
                <a:solidFill>
                  <a:schemeClr val="tx1"/>
                </a:solidFill>
                <a:latin typeface="Euphemia" panose="020B0503040102020104" pitchFamily="34" charset="0"/>
                <a:cs typeface="Calibri" panose="020F0502020204030204" pitchFamily="34" charset="0"/>
              </a:rPr>
              <a:t>LLMs and (Legal) Education: friend or foe?</a:t>
            </a:r>
            <a:endParaRPr kumimoji="0" lang="en-US" sz="3600" b="0" i="0" u="none" strike="noStrike" kern="1200" cap="none" spc="0" normalizeH="0" baseline="0" noProof="0" dirty="0">
              <a:ln>
                <a:noFill/>
              </a:ln>
              <a:solidFill>
                <a:schemeClr val="tx1"/>
              </a:solidFill>
              <a:effectLst/>
              <a:uLnTx/>
              <a:uFillTx/>
              <a:latin typeface="Euphemia" panose="020B0503040102020104" pitchFamily="34" charset="0"/>
              <a:ea typeface="+mn-ea"/>
              <a:cs typeface="Calibri" panose="020F0502020204030204" pitchFamily="34" charset="0"/>
            </a:endParaRPr>
          </a:p>
          <a:p>
            <a:pPr algn="just">
              <a:lnSpc>
                <a:spcPct val="250000"/>
              </a:lnSpc>
              <a:spcBef>
                <a:spcPts val="0"/>
              </a:spcBef>
            </a:pPr>
            <a:r>
              <a:rPr lang="en-US" sz="3600" dirty="0">
                <a:solidFill>
                  <a:schemeClr val="accent5"/>
                </a:solidFill>
                <a:latin typeface="Euphemia" panose="020B0503040102020104" pitchFamily="34" charset="0"/>
                <a:cs typeface="Calibri" panose="020F0502020204030204" pitchFamily="34" charset="0"/>
              </a:rPr>
              <a:t>LLMs and Traditional Legal Assessment</a:t>
            </a:r>
          </a:p>
          <a:p>
            <a:pPr algn="just">
              <a:lnSpc>
                <a:spcPct val="250000"/>
              </a:lnSpc>
              <a:spcBef>
                <a:spcPts val="0"/>
              </a:spcBef>
            </a:pPr>
            <a:r>
              <a:rPr lang="en-US" sz="3600" dirty="0">
                <a:solidFill>
                  <a:schemeClr val="tx1"/>
                </a:solidFill>
                <a:latin typeface="Euphemia" panose="020B0503040102020104" pitchFamily="34" charset="0"/>
                <a:cs typeface="Calibri" panose="020F0502020204030204" pitchFamily="34" charset="0"/>
              </a:rPr>
              <a:t>An authentic and reflective assessment design utilizing LLMs in the legal classroom   </a:t>
            </a:r>
          </a:p>
        </p:txBody>
      </p:sp>
    </p:spTree>
    <p:extLst>
      <p:ext uri="{BB962C8B-B14F-4D97-AF65-F5344CB8AC3E}">
        <p14:creationId xmlns:p14="http://schemas.microsoft.com/office/powerpoint/2010/main" val="889612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a:xfrm>
            <a:off x="726324" y="644976"/>
            <a:ext cx="10624848" cy="710442"/>
          </a:xfrm>
        </p:spPr>
        <p:txBody>
          <a:bodyPr vert="horz" lIns="0" tIns="0" rIns="0" bIns="0" rtlCol="0">
            <a:normAutofit/>
          </a:bodyPr>
          <a:lstStyle/>
          <a:p>
            <a:r>
              <a:rPr lang="en-US" sz="4900" dirty="0"/>
              <a:t>Assessment in law school </a:t>
            </a:r>
          </a:p>
        </p:txBody>
      </p:sp>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391DCCA9-6261-40E3-E191-773F51A84227}"/>
              </a:ext>
            </a:extLst>
          </p:cNvPr>
          <p:cNvSpPr txBox="1">
            <a:spLocks/>
          </p:cNvSpPr>
          <p:nvPr/>
        </p:nvSpPr>
        <p:spPr>
          <a:xfrm>
            <a:off x="726324" y="1896138"/>
            <a:ext cx="10752666" cy="4316886"/>
          </a:xfrm>
          <a:prstGeom prst="rect">
            <a:avLst/>
          </a:prstGeom>
        </p:spPr>
        <p:txBody>
          <a:bodyPr vert="horz" lIns="0" tIns="0" rIns="0" bIns="0" rtlCol="0">
            <a:normAutofit/>
          </a:bodyPr>
          <a:lstStyle>
            <a:lvl1pPr marL="0" indent="0" algn="l" defTabSz="914103" rtl="0" eaLnBrk="1" latinLnBrk="0" hangingPunct="1">
              <a:lnSpc>
                <a:spcPct val="90000"/>
              </a:lnSpc>
              <a:spcBef>
                <a:spcPts val="1000"/>
              </a:spcBef>
              <a:buFont typeface="Arial" panose="020B0604020202020204" pitchFamily="34" charset="0"/>
              <a:buNone/>
              <a:defRPr sz="5332" b="0" i="0" kern="1200" baseline="0">
                <a:solidFill>
                  <a:srgbClr val="271E3D"/>
                </a:solidFill>
                <a:latin typeface="Palatino Linotype" panose="02040502050505030304" pitchFamily="18" charset="0"/>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b="0" i="0"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b="0" i="0"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50000"/>
              </a:lnSpc>
            </a:pPr>
            <a:r>
              <a:rPr lang="en-GB" sz="1800" dirty="0">
                <a:latin typeface="Euphemia" panose="020B0503040102020104" pitchFamily="34" charset="0"/>
              </a:rPr>
              <a:t>Traditional assessment methods:</a:t>
            </a:r>
          </a:p>
          <a:p>
            <a:pPr marL="285750" indent="-285750">
              <a:lnSpc>
                <a:spcPct val="150000"/>
              </a:lnSpc>
              <a:buFont typeface="Arial" panose="020B0604020202020204" pitchFamily="34" charset="0"/>
              <a:buChar char="•"/>
            </a:pPr>
            <a:r>
              <a:rPr lang="en-GB" sz="1800" b="1" dirty="0">
                <a:latin typeface="Euphemia" panose="020B0503040102020104" pitchFamily="34" charset="0"/>
              </a:rPr>
              <a:t>Essay questions – </a:t>
            </a:r>
            <a:r>
              <a:rPr lang="en-GB" sz="1800" dirty="0">
                <a:latin typeface="Euphemia" panose="020B0503040102020104" pitchFamily="34" charset="0"/>
              </a:rPr>
              <a:t>questions that require the candidate to explain, discuss or comment on the specific legal issues as asked by the examiner. They usually involve a broad topic or a general principle of law that can be approached from different angles and perspectives. Essay questions test the candidate’s ability to demonstrate a deep and critical understanding of the law, as well as their skills in analysis, synthesis and evaluation.</a:t>
            </a:r>
          </a:p>
          <a:p>
            <a:pPr marL="285750" indent="-285750">
              <a:lnSpc>
                <a:spcPct val="150000"/>
              </a:lnSpc>
              <a:buFont typeface="Arial" panose="020B0604020202020204" pitchFamily="34" charset="0"/>
              <a:buChar char="•"/>
            </a:pPr>
            <a:r>
              <a:rPr lang="en-GB" sz="1800" b="1" dirty="0">
                <a:latin typeface="Euphemia" panose="020B0503040102020104" pitchFamily="34" charset="0"/>
              </a:rPr>
              <a:t>Problem questions – </a:t>
            </a:r>
            <a:r>
              <a:rPr lang="en-GB" sz="1800" dirty="0">
                <a:latin typeface="Euphemia" panose="020B0503040102020104" pitchFamily="34" charset="0"/>
              </a:rPr>
              <a:t>usually involve a hypothetical scenario that contains several legal issues or problems that need to be identified and resolved. Problem questions test the candidate’s ability to apply the law analytically and logically to the facts, as well as their skills in problem-solving, reasoning and communication.</a:t>
            </a:r>
            <a:endParaRPr lang="en-US" sz="1800" dirty="0">
              <a:latin typeface="Euphemia" panose="020B0503040102020104" pitchFamily="34" charset="0"/>
            </a:endParaRPr>
          </a:p>
        </p:txBody>
      </p:sp>
    </p:spTree>
    <p:extLst>
      <p:ext uri="{BB962C8B-B14F-4D97-AF65-F5344CB8AC3E}">
        <p14:creationId xmlns:p14="http://schemas.microsoft.com/office/powerpoint/2010/main" val="15713212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a:xfrm>
            <a:off x="726324" y="644976"/>
            <a:ext cx="10624848" cy="710442"/>
          </a:xfrm>
        </p:spPr>
        <p:txBody>
          <a:bodyPr vert="horz" lIns="0" tIns="0" rIns="0" bIns="0" rtlCol="0">
            <a:normAutofit/>
          </a:bodyPr>
          <a:lstStyle/>
          <a:p>
            <a:r>
              <a:rPr lang="en-US" sz="4900" dirty="0"/>
              <a:t>Sources of struggle for LLMs</a:t>
            </a:r>
          </a:p>
        </p:txBody>
      </p:sp>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391DCCA9-6261-40E3-E191-773F51A84227}"/>
              </a:ext>
            </a:extLst>
          </p:cNvPr>
          <p:cNvSpPr txBox="1">
            <a:spLocks/>
          </p:cNvSpPr>
          <p:nvPr/>
        </p:nvSpPr>
        <p:spPr>
          <a:xfrm>
            <a:off x="726324" y="1896138"/>
            <a:ext cx="10752666" cy="4316886"/>
          </a:xfrm>
          <a:prstGeom prst="rect">
            <a:avLst/>
          </a:prstGeom>
        </p:spPr>
        <p:txBody>
          <a:bodyPr vert="horz" lIns="0" tIns="0" rIns="0" bIns="0" rtlCol="0">
            <a:normAutofit/>
          </a:bodyPr>
          <a:lstStyle>
            <a:lvl1pPr marL="0" indent="0" algn="l" defTabSz="914103" rtl="0" eaLnBrk="1" latinLnBrk="0" hangingPunct="1">
              <a:lnSpc>
                <a:spcPct val="90000"/>
              </a:lnSpc>
              <a:spcBef>
                <a:spcPts val="1000"/>
              </a:spcBef>
              <a:buFont typeface="Arial" panose="020B0604020202020204" pitchFamily="34" charset="0"/>
              <a:buNone/>
              <a:defRPr sz="5332" b="0" i="0" kern="1200" baseline="0">
                <a:solidFill>
                  <a:srgbClr val="271E3D"/>
                </a:solidFill>
                <a:latin typeface="Palatino Linotype" panose="02040502050505030304" pitchFamily="18" charset="0"/>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b="0" i="0"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b="0" i="0"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342900" indent="-342900">
              <a:lnSpc>
                <a:spcPct val="150000"/>
              </a:lnSpc>
              <a:buAutoNum type="arabicParenR"/>
            </a:pPr>
            <a:r>
              <a:rPr lang="en-GB" sz="1800" b="1" dirty="0">
                <a:latin typeface="Euphemia" panose="020B0503040102020104" pitchFamily="34" charset="0"/>
              </a:rPr>
              <a:t>Specificity – </a:t>
            </a:r>
            <a:r>
              <a:rPr lang="en-GB" sz="1800" dirty="0">
                <a:latin typeface="Euphemia" panose="020B0503040102020104" pitchFamily="34" charset="0"/>
              </a:rPr>
              <a:t>especially in problem questions, there is a need to refer to specific individuals and the legal ramifications of specific actions of (imaginary) individuals in the (fictional) world – LLMs operate better at a level of generality. </a:t>
            </a:r>
          </a:p>
          <a:p>
            <a:pPr marL="342900" indent="-342900">
              <a:lnSpc>
                <a:spcPct val="150000"/>
              </a:lnSpc>
              <a:buAutoNum type="arabicParenR"/>
            </a:pPr>
            <a:r>
              <a:rPr lang="en-GB" sz="1800" b="1" dirty="0">
                <a:latin typeface="Euphemia" panose="020B0503040102020104" pitchFamily="34" charset="0"/>
              </a:rPr>
              <a:t>Data availability – </a:t>
            </a:r>
            <a:r>
              <a:rPr lang="en-GB" sz="1800" dirty="0">
                <a:latin typeface="Euphemia" panose="020B0503040102020104" pitchFamily="34" charset="0"/>
              </a:rPr>
              <a:t>LLMs have mostly been trained on open-source data and this limits their capacity to analyse complex legal issues which might require the analysis of proprietary data (e.g. a lot of case law in the UK) </a:t>
            </a:r>
          </a:p>
          <a:p>
            <a:pPr marL="342900" indent="-342900">
              <a:lnSpc>
                <a:spcPct val="150000"/>
              </a:lnSpc>
              <a:buAutoNum type="arabicParenR"/>
            </a:pPr>
            <a:r>
              <a:rPr lang="en-GB" sz="1800" b="1" dirty="0">
                <a:latin typeface="Euphemia" panose="020B0503040102020104" pitchFamily="34" charset="0"/>
              </a:rPr>
              <a:t>Depth of critical analysis </a:t>
            </a:r>
            <a:r>
              <a:rPr lang="en-GB" sz="1800" dirty="0">
                <a:latin typeface="Euphemia" panose="020B0503040102020104" pitchFamily="34" charset="0"/>
              </a:rPr>
              <a:t>– especially in essay questions, there is a need to draw multiple connections to different legal resources, literature views and case law, LLMs not good enough (for now)</a:t>
            </a:r>
          </a:p>
          <a:p>
            <a:pPr marL="342900" indent="-342900">
              <a:lnSpc>
                <a:spcPct val="150000"/>
              </a:lnSpc>
              <a:buAutoNum type="arabicParenR"/>
            </a:pPr>
            <a:endParaRPr lang="en-US" sz="1800" dirty="0">
              <a:latin typeface="Euphemia" panose="020B0503040102020104" pitchFamily="34" charset="0"/>
            </a:endParaRPr>
          </a:p>
        </p:txBody>
      </p:sp>
    </p:spTree>
    <p:extLst>
      <p:ext uri="{BB962C8B-B14F-4D97-AF65-F5344CB8AC3E}">
        <p14:creationId xmlns:p14="http://schemas.microsoft.com/office/powerpoint/2010/main" val="32722981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kern="1200" dirty="0">
                <a:solidFill>
                  <a:schemeClr val="tx1">
                    <a:lumMod val="85000"/>
                    <a:lumOff val="15000"/>
                  </a:schemeClr>
                </a:solidFill>
                <a:latin typeface="+mj-lt"/>
                <a:ea typeface="+mj-ea"/>
                <a:cs typeface="+mj-cs"/>
              </a:rPr>
              <a:t>Rough structures </a:t>
            </a:r>
          </a:p>
        </p:txBody>
      </p:sp>
      <p:pic>
        <p:nvPicPr>
          <p:cNvPr id="5" name="Content Placeholder 4" descr="Graphical user interface, text, application, email&#10;&#10;Description automatically generated">
            <a:extLst>
              <a:ext uri="{FF2B5EF4-FFF2-40B4-BE49-F238E27FC236}">
                <a16:creationId xmlns:a16="http://schemas.microsoft.com/office/drawing/2014/main" id="{075A2C10-D95E-D376-7707-6774254D25F6}"/>
              </a:ext>
            </a:extLst>
          </p:cNvPr>
          <p:cNvPicPr>
            <a:picLocks noGrp="1" noChangeAspect="1"/>
          </p:cNvPicPr>
          <p:nvPr>
            <p:ph idx="1"/>
          </p:nvPr>
        </p:nvPicPr>
        <p:blipFill>
          <a:blip r:embed="rId2"/>
          <a:stretch>
            <a:fillRect/>
          </a:stretch>
        </p:blipFill>
        <p:spPr>
          <a:xfrm>
            <a:off x="623087" y="1282444"/>
            <a:ext cx="10945825" cy="2818551"/>
          </a:xfrm>
          <a:prstGeom prst="rect">
            <a:avLst/>
          </a:prstGeom>
        </p:spPr>
      </p:pic>
    </p:spTree>
    <p:extLst>
      <p:ext uri="{BB962C8B-B14F-4D97-AF65-F5344CB8AC3E}">
        <p14:creationId xmlns:p14="http://schemas.microsoft.com/office/powerpoint/2010/main" val="1268378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ext&#10;&#10;Description automatically generated">
            <a:extLst>
              <a:ext uri="{FF2B5EF4-FFF2-40B4-BE49-F238E27FC236}">
                <a16:creationId xmlns:a16="http://schemas.microsoft.com/office/drawing/2014/main" id="{20BE24FD-723C-1FEE-0128-9F565D8F3DEB}"/>
              </a:ext>
            </a:extLst>
          </p:cNvPr>
          <p:cNvPicPr>
            <a:picLocks noGrp="1" noChangeAspect="1"/>
          </p:cNvPicPr>
          <p:nvPr>
            <p:ph idx="1"/>
          </p:nvPr>
        </p:nvPicPr>
        <p:blipFill>
          <a:blip r:embed="rId2"/>
          <a:stretch>
            <a:fillRect/>
          </a:stretch>
        </p:blipFill>
        <p:spPr>
          <a:xfrm>
            <a:off x="2166237" y="579473"/>
            <a:ext cx="7859524" cy="4224493"/>
          </a:xfrm>
          <a:prstGeom prst="rect">
            <a:avLst/>
          </a:prstGeom>
        </p:spPr>
      </p:pic>
    </p:spTree>
    <p:extLst>
      <p:ext uri="{BB962C8B-B14F-4D97-AF65-F5344CB8AC3E}">
        <p14:creationId xmlns:p14="http://schemas.microsoft.com/office/powerpoint/2010/main" val="4249085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60" y="5279511"/>
            <a:ext cx="9681882" cy="739880"/>
          </a:xfrm>
        </p:spPr>
        <p:txBody>
          <a:bodyPr vert="horz" lIns="91440" tIns="45720" rIns="91440" bIns="45720" rtlCol="0" anchor="b">
            <a:normAutofit/>
          </a:bodyPr>
          <a:lstStyle/>
          <a:p>
            <a:pPr algn="ctr"/>
            <a:r>
              <a:rPr lang="en-US" sz="3600" kern="1200" dirty="0">
                <a:solidFill>
                  <a:schemeClr val="tx1">
                    <a:lumMod val="85000"/>
                    <a:lumOff val="15000"/>
                  </a:schemeClr>
                </a:solidFill>
                <a:latin typeface="+mj-lt"/>
                <a:ea typeface="+mj-ea"/>
                <a:cs typeface="+mj-cs"/>
              </a:rPr>
              <a:t>Arguments</a:t>
            </a:r>
          </a:p>
        </p:txBody>
      </p:sp>
      <p:pic>
        <p:nvPicPr>
          <p:cNvPr id="7" name="Content Placeholder 6" descr="Text&#10;&#10;Description automatically generated">
            <a:extLst>
              <a:ext uri="{FF2B5EF4-FFF2-40B4-BE49-F238E27FC236}">
                <a16:creationId xmlns:a16="http://schemas.microsoft.com/office/drawing/2014/main" id="{8E8A39B8-9036-9073-EAEE-F94F5A8562E8}"/>
              </a:ext>
            </a:extLst>
          </p:cNvPr>
          <p:cNvPicPr>
            <a:picLocks noGrp="1" noChangeAspect="1"/>
          </p:cNvPicPr>
          <p:nvPr>
            <p:ph idx="1"/>
          </p:nvPr>
        </p:nvPicPr>
        <p:blipFill>
          <a:blip r:embed="rId2"/>
          <a:stretch>
            <a:fillRect/>
          </a:stretch>
        </p:blipFill>
        <p:spPr>
          <a:xfrm>
            <a:off x="1876695" y="702853"/>
            <a:ext cx="8438610" cy="4351338"/>
          </a:xfrm>
        </p:spPr>
      </p:pic>
    </p:spTree>
    <p:extLst>
      <p:ext uri="{BB962C8B-B14F-4D97-AF65-F5344CB8AC3E}">
        <p14:creationId xmlns:p14="http://schemas.microsoft.com/office/powerpoint/2010/main" val="29507817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059" y="5599551"/>
            <a:ext cx="9681882" cy="739880"/>
          </a:xfrm>
        </p:spPr>
        <p:txBody>
          <a:bodyPr vert="horz" lIns="91440" tIns="45720" rIns="91440" bIns="45720" rtlCol="0" anchor="b">
            <a:normAutofit/>
          </a:bodyPr>
          <a:lstStyle/>
          <a:p>
            <a:pPr algn="ctr"/>
            <a:endParaRPr lang="en-US" sz="3600" kern="1200" dirty="0">
              <a:solidFill>
                <a:schemeClr val="tx1">
                  <a:lumMod val="85000"/>
                  <a:lumOff val="15000"/>
                </a:schemeClr>
              </a:solidFill>
              <a:latin typeface="+mj-lt"/>
              <a:ea typeface="+mj-ea"/>
              <a:cs typeface="+mj-cs"/>
            </a:endParaRPr>
          </a:p>
        </p:txBody>
      </p:sp>
      <p:pic>
        <p:nvPicPr>
          <p:cNvPr id="7" name="Content Placeholder 6" descr="Text&#10;&#10;Description automatically generated">
            <a:extLst>
              <a:ext uri="{FF2B5EF4-FFF2-40B4-BE49-F238E27FC236}">
                <a16:creationId xmlns:a16="http://schemas.microsoft.com/office/drawing/2014/main" id="{8E8A39B8-9036-9073-EAEE-F94F5A8562E8}"/>
              </a:ext>
            </a:extLst>
          </p:cNvPr>
          <p:cNvPicPr>
            <a:picLocks noGrp="1" noChangeAspect="1"/>
          </p:cNvPicPr>
          <p:nvPr>
            <p:ph idx="1"/>
          </p:nvPr>
        </p:nvPicPr>
        <p:blipFill>
          <a:blip r:embed="rId2"/>
          <a:stretch>
            <a:fillRect/>
          </a:stretch>
        </p:blipFill>
        <p:spPr>
          <a:xfrm>
            <a:off x="1876695" y="702853"/>
            <a:ext cx="8438610" cy="4351338"/>
          </a:xfrm>
        </p:spPr>
      </p:pic>
    </p:spTree>
    <p:extLst>
      <p:ext uri="{BB962C8B-B14F-4D97-AF65-F5344CB8AC3E}">
        <p14:creationId xmlns:p14="http://schemas.microsoft.com/office/powerpoint/2010/main" val="9776665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p:txBody>
          <a:bodyPr/>
          <a:lstStyle/>
          <a:p>
            <a:pPr algn="ctr"/>
            <a:r>
              <a:rPr lang="en-US"/>
              <a:t>Overview </a:t>
            </a:r>
            <a:endParaRPr lang="en-US" dirty="0"/>
          </a:p>
        </p:txBody>
      </p:sp>
      <p:sp>
        <p:nvSpPr>
          <p:cNvPr id="6" name="Content Placeholder 5">
            <a:extLst>
              <a:ext uri="{FF2B5EF4-FFF2-40B4-BE49-F238E27FC236}">
                <a16:creationId xmlns:a16="http://schemas.microsoft.com/office/drawing/2014/main" id="{193404EA-5D71-4B47-841C-4840EC098BCE}"/>
              </a:ext>
            </a:extLst>
          </p:cNvPr>
          <p:cNvSpPr>
            <a:spLocks noGrp="1"/>
          </p:cNvSpPr>
          <p:nvPr>
            <p:ph idx="12"/>
          </p:nvPr>
        </p:nvSpPr>
        <p:spPr/>
        <p:txBody>
          <a:bodyPr>
            <a:normAutofit fontScale="85000" lnSpcReduction="20000"/>
          </a:bodyPr>
          <a:lstStyle/>
          <a:p>
            <a:pPr marL="228526" marR="0" lvl="0" indent="-228526" algn="just" defTabSz="914103" rtl="0" eaLnBrk="1" fontAlgn="auto" latinLnBrk="0" hangingPunct="1">
              <a:lnSpc>
                <a:spcPct val="250000"/>
              </a:lnSpc>
              <a:spcBef>
                <a:spcPts val="0"/>
              </a:spcBef>
              <a:spcAft>
                <a:spcPts val="0"/>
              </a:spcAft>
              <a:buClrTx/>
              <a:buSzTx/>
              <a:buFont typeface="Arial" panose="020B0604020202020204" pitchFamily="34" charset="0"/>
              <a:buChar char="•"/>
              <a:tabLst/>
              <a:defRPr/>
            </a:pPr>
            <a:r>
              <a:rPr lang="en-US" sz="3600" dirty="0">
                <a:solidFill>
                  <a:schemeClr val="tx1"/>
                </a:solidFill>
                <a:latin typeface="Euphemia" panose="020B0503040102020104" pitchFamily="34" charset="0"/>
                <a:cs typeface="Calibri" panose="020F0502020204030204" pitchFamily="34" charset="0"/>
              </a:rPr>
              <a:t>LLMs and (Legal) Education: friend or foe?</a:t>
            </a:r>
            <a:endParaRPr kumimoji="0" lang="en-US" sz="3600" b="0" i="0" u="none" strike="noStrike" kern="1200" cap="none" spc="0" normalizeH="0" baseline="0" noProof="0" dirty="0">
              <a:ln>
                <a:noFill/>
              </a:ln>
              <a:solidFill>
                <a:schemeClr val="tx1"/>
              </a:solidFill>
              <a:effectLst/>
              <a:uLnTx/>
              <a:uFillTx/>
              <a:latin typeface="Euphemia" panose="020B0503040102020104" pitchFamily="34" charset="0"/>
              <a:ea typeface="+mn-ea"/>
              <a:cs typeface="Calibri" panose="020F0502020204030204" pitchFamily="34" charset="0"/>
            </a:endParaRPr>
          </a:p>
          <a:p>
            <a:pPr algn="just">
              <a:lnSpc>
                <a:spcPct val="250000"/>
              </a:lnSpc>
              <a:spcBef>
                <a:spcPts val="0"/>
              </a:spcBef>
            </a:pPr>
            <a:r>
              <a:rPr lang="en-US" sz="3600" dirty="0">
                <a:solidFill>
                  <a:schemeClr val="tx1"/>
                </a:solidFill>
                <a:latin typeface="Euphemia" panose="020B0503040102020104" pitchFamily="34" charset="0"/>
                <a:cs typeface="Calibri" panose="020F0502020204030204" pitchFamily="34" charset="0"/>
              </a:rPr>
              <a:t>LLMs and Traditional Legal Assessment</a:t>
            </a:r>
          </a:p>
          <a:p>
            <a:pPr algn="just">
              <a:lnSpc>
                <a:spcPct val="250000"/>
              </a:lnSpc>
              <a:spcBef>
                <a:spcPts val="0"/>
              </a:spcBef>
            </a:pPr>
            <a:r>
              <a:rPr lang="en-US" sz="3600" dirty="0">
                <a:solidFill>
                  <a:schemeClr val="accent5"/>
                </a:solidFill>
                <a:latin typeface="Euphemia" panose="020B0503040102020104" pitchFamily="34" charset="0"/>
                <a:cs typeface="Calibri" panose="020F0502020204030204" pitchFamily="34" charset="0"/>
              </a:rPr>
              <a:t>An authentic and reflective assessment design utilizing LLMs in the legal classroom   </a:t>
            </a:r>
          </a:p>
        </p:txBody>
      </p:sp>
    </p:spTree>
    <p:extLst>
      <p:ext uri="{BB962C8B-B14F-4D97-AF65-F5344CB8AC3E}">
        <p14:creationId xmlns:p14="http://schemas.microsoft.com/office/powerpoint/2010/main" val="2848730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a:xfrm>
            <a:off x="726324" y="644976"/>
            <a:ext cx="10624848" cy="710442"/>
          </a:xfrm>
        </p:spPr>
        <p:txBody>
          <a:bodyPr vert="horz" lIns="0" tIns="0" rIns="0" bIns="0" rtlCol="0">
            <a:normAutofit/>
          </a:bodyPr>
          <a:lstStyle/>
          <a:p>
            <a:r>
              <a:rPr lang="en-US" sz="4900" dirty="0"/>
              <a:t>Assigning AI framework</a:t>
            </a:r>
          </a:p>
        </p:txBody>
      </p:sp>
      <p:pic>
        <p:nvPicPr>
          <p:cNvPr id="5" name="Picture 4" descr="A paper with text on it&#10;&#10;Description automatically generated">
            <a:extLst>
              <a:ext uri="{FF2B5EF4-FFF2-40B4-BE49-F238E27FC236}">
                <a16:creationId xmlns:a16="http://schemas.microsoft.com/office/drawing/2014/main" id="{A4D49FAF-9575-E6B1-65B2-BDA28513ABF8}"/>
              </a:ext>
            </a:extLst>
          </p:cNvPr>
          <p:cNvPicPr>
            <a:picLocks noChangeAspect="1"/>
          </p:cNvPicPr>
          <p:nvPr/>
        </p:nvPicPr>
        <p:blipFill>
          <a:blip r:embed="rId2"/>
          <a:stretch>
            <a:fillRect/>
          </a:stretch>
        </p:blipFill>
        <p:spPr>
          <a:xfrm>
            <a:off x="3796146" y="1559480"/>
            <a:ext cx="5194559" cy="4882885"/>
          </a:xfrm>
          <a:prstGeom prst="rect">
            <a:avLst/>
          </a:prstGeom>
          <a:noFill/>
        </p:spPr>
      </p:pic>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Tree>
    <p:extLst>
      <p:ext uri="{BB962C8B-B14F-4D97-AF65-F5344CB8AC3E}">
        <p14:creationId xmlns:p14="http://schemas.microsoft.com/office/powerpoint/2010/main" val="1505158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p:txBody>
          <a:bodyPr/>
          <a:lstStyle/>
          <a:p>
            <a:pPr algn="ctr"/>
            <a:r>
              <a:rPr lang="en-US"/>
              <a:t>Overview </a:t>
            </a:r>
            <a:endParaRPr lang="en-US" dirty="0"/>
          </a:p>
        </p:txBody>
      </p:sp>
      <p:sp>
        <p:nvSpPr>
          <p:cNvPr id="6" name="Content Placeholder 5">
            <a:extLst>
              <a:ext uri="{FF2B5EF4-FFF2-40B4-BE49-F238E27FC236}">
                <a16:creationId xmlns:a16="http://schemas.microsoft.com/office/drawing/2014/main" id="{193404EA-5D71-4B47-841C-4840EC098BCE}"/>
              </a:ext>
            </a:extLst>
          </p:cNvPr>
          <p:cNvSpPr>
            <a:spLocks noGrp="1"/>
          </p:cNvSpPr>
          <p:nvPr>
            <p:ph idx="12"/>
          </p:nvPr>
        </p:nvSpPr>
        <p:spPr/>
        <p:txBody>
          <a:bodyPr>
            <a:normAutofit fontScale="85000" lnSpcReduction="20000"/>
          </a:bodyPr>
          <a:lstStyle/>
          <a:p>
            <a:pPr marL="228526" marR="0" lvl="0" indent="-228526" algn="just" defTabSz="914103" rtl="0" eaLnBrk="1" fontAlgn="auto" latinLnBrk="0" hangingPunct="1">
              <a:lnSpc>
                <a:spcPct val="250000"/>
              </a:lnSpc>
              <a:spcBef>
                <a:spcPts val="0"/>
              </a:spcBef>
              <a:spcAft>
                <a:spcPts val="0"/>
              </a:spcAft>
              <a:buClrTx/>
              <a:buSzTx/>
              <a:buFont typeface="Arial" panose="020B0604020202020204" pitchFamily="34" charset="0"/>
              <a:buChar char="•"/>
              <a:tabLst/>
              <a:defRPr/>
            </a:pPr>
            <a:r>
              <a:rPr lang="en-US" sz="3600" dirty="0">
                <a:solidFill>
                  <a:schemeClr val="accent5"/>
                </a:solidFill>
                <a:latin typeface="Euphemia" panose="020B0503040102020104" pitchFamily="34" charset="0"/>
                <a:cs typeface="Calibri" panose="020F0502020204030204" pitchFamily="34" charset="0"/>
              </a:rPr>
              <a:t>LLMs and (Legal) Education: friend or foe?</a:t>
            </a:r>
            <a:endParaRPr kumimoji="0" lang="en-US" sz="3600" b="0" i="0" u="none" strike="noStrike" kern="1200" cap="none" spc="0" normalizeH="0" baseline="0" noProof="0" dirty="0">
              <a:ln>
                <a:noFill/>
              </a:ln>
              <a:solidFill>
                <a:schemeClr val="accent5"/>
              </a:solidFill>
              <a:effectLst/>
              <a:uLnTx/>
              <a:uFillTx/>
              <a:latin typeface="Euphemia" panose="020B0503040102020104" pitchFamily="34" charset="0"/>
              <a:ea typeface="+mn-ea"/>
              <a:cs typeface="Calibri" panose="020F0502020204030204" pitchFamily="34" charset="0"/>
            </a:endParaRPr>
          </a:p>
          <a:p>
            <a:pPr algn="just">
              <a:lnSpc>
                <a:spcPct val="250000"/>
              </a:lnSpc>
              <a:spcBef>
                <a:spcPts val="0"/>
              </a:spcBef>
            </a:pPr>
            <a:r>
              <a:rPr lang="en-US" sz="3600" dirty="0">
                <a:solidFill>
                  <a:schemeClr val="tx1"/>
                </a:solidFill>
                <a:latin typeface="Euphemia" panose="020B0503040102020104" pitchFamily="34" charset="0"/>
                <a:cs typeface="Calibri" panose="020F0502020204030204" pitchFamily="34" charset="0"/>
              </a:rPr>
              <a:t>LLMs and Traditional Legal Assessment </a:t>
            </a:r>
          </a:p>
          <a:p>
            <a:pPr algn="just">
              <a:lnSpc>
                <a:spcPct val="250000"/>
              </a:lnSpc>
              <a:spcBef>
                <a:spcPts val="0"/>
              </a:spcBef>
            </a:pPr>
            <a:r>
              <a:rPr lang="en-US" sz="3600" dirty="0">
                <a:solidFill>
                  <a:schemeClr val="tx1"/>
                </a:solidFill>
                <a:latin typeface="Euphemia" panose="020B0503040102020104" pitchFamily="34" charset="0"/>
                <a:cs typeface="Calibri" panose="020F0502020204030204" pitchFamily="34" charset="0"/>
              </a:rPr>
              <a:t>An authentic and reflective assessment design utilizing LLMs in the legal classroom   </a:t>
            </a:r>
          </a:p>
        </p:txBody>
      </p:sp>
    </p:spTree>
    <p:extLst>
      <p:ext uri="{BB962C8B-B14F-4D97-AF65-F5344CB8AC3E}">
        <p14:creationId xmlns:p14="http://schemas.microsoft.com/office/powerpoint/2010/main" val="22386204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table with text on it&#10;&#10;Description automatically generated">
            <a:extLst>
              <a:ext uri="{FF2B5EF4-FFF2-40B4-BE49-F238E27FC236}">
                <a16:creationId xmlns:a16="http://schemas.microsoft.com/office/drawing/2014/main" id="{293868E2-66DF-C705-3212-BC5B25056E91}"/>
              </a:ext>
            </a:extLst>
          </p:cNvPr>
          <p:cNvPicPr>
            <a:picLocks noChangeAspect="1"/>
          </p:cNvPicPr>
          <p:nvPr/>
        </p:nvPicPr>
        <p:blipFill>
          <a:blip r:embed="rId2"/>
          <a:stretch>
            <a:fillRect/>
          </a:stretch>
        </p:blipFill>
        <p:spPr>
          <a:xfrm>
            <a:off x="3478724" y="1559480"/>
            <a:ext cx="5123901" cy="4316886"/>
          </a:xfrm>
          <a:prstGeom prst="rect">
            <a:avLst/>
          </a:prstGeom>
          <a:noFill/>
        </p:spPr>
      </p:pic>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Tree>
    <p:extLst>
      <p:ext uri="{BB962C8B-B14F-4D97-AF65-F5344CB8AC3E}">
        <p14:creationId xmlns:p14="http://schemas.microsoft.com/office/powerpoint/2010/main" val="20308745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a:xfrm>
            <a:off x="726324" y="644976"/>
            <a:ext cx="10624848" cy="710442"/>
          </a:xfrm>
        </p:spPr>
        <p:txBody>
          <a:bodyPr vert="horz" lIns="0" tIns="0" rIns="0" bIns="0" rtlCol="0">
            <a:normAutofit/>
          </a:bodyPr>
          <a:lstStyle/>
          <a:p>
            <a:r>
              <a:rPr lang="en-US" sz="4900" dirty="0"/>
              <a:t>What are we assessing? </a:t>
            </a:r>
          </a:p>
        </p:txBody>
      </p:sp>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
        <p:nvSpPr>
          <p:cNvPr id="4" name="Content Placeholder 2">
            <a:extLst>
              <a:ext uri="{FF2B5EF4-FFF2-40B4-BE49-F238E27FC236}">
                <a16:creationId xmlns:a16="http://schemas.microsoft.com/office/drawing/2014/main" id="{57641CF5-4F9C-3074-A6D6-6E11BF9F3332}"/>
              </a:ext>
            </a:extLst>
          </p:cNvPr>
          <p:cNvSpPr txBox="1">
            <a:spLocks/>
          </p:cNvSpPr>
          <p:nvPr/>
        </p:nvSpPr>
        <p:spPr>
          <a:xfrm>
            <a:off x="726324" y="1896138"/>
            <a:ext cx="10752666" cy="4316886"/>
          </a:xfrm>
          <a:prstGeom prst="rect">
            <a:avLst/>
          </a:prstGeom>
        </p:spPr>
        <p:txBody>
          <a:bodyPr vert="horz" lIns="0" tIns="0" rIns="0" bIns="0" rtlCol="0">
            <a:normAutofit/>
          </a:bodyPr>
          <a:lstStyle>
            <a:lvl1pPr marL="0" indent="0" algn="l" defTabSz="914103" rtl="0" eaLnBrk="1" latinLnBrk="0" hangingPunct="1">
              <a:lnSpc>
                <a:spcPct val="90000"/>
              </a:lnSpc>
              <a:spcBef>
                <a:spcPts val="1000"/>
              </a:spcBef>
              <a:buFont typeface="Arial" panose="020B0604020202020204" pitchFamily="34" charset="0"/>
              <a:buNone/>
              <a:defRPr sz="5332" b="0" i="0" kern="1200" baseline="0">
                <a:solidFill>
                  <a:srgbClr val="271E3D"/>
                </a:solidFill>
                <a:latin typeface="Palatino Linotype" panose="02040502050505030304" pitchFamily="18" charset="0"/>
                <a:ea typeface="+mn-ea"/>
                <a:cs typeface="+mn-cs"/>
              </a:defRPr>
            </a:lvl1pPr>
            <a:lvl2pPr marL="685577" indent="-228526" algn="l" defTabSz="914103" rtl="0" eaLnBrk="1" latinLnBrk="0" hangingPunct="1">
              <a:lnSpc>
                <a:spcPct val="90000"/>
              </a:lnSpc>
              <a:spcBef>
                <a:spcPts val="500"/>
              </a:spcBef>
              <a:buFont typeface="Arial" panose="020B0604020202020204" pitchFamily="34" charset="0"/>
              <a:buChar char="•"/>
              <a:defRPr sz="2399" b="0" i="0" kern="1200">
                <a:solidFill>
                  <a:schemeClr val="tx1"/>
                </a:solidFill>
                <a:latin typeface="+mn-lt"/>
                <a:ea typeface="+mn-ea"/>
                <a:cs typeface="+mn-cs"/>
              </a:defRPr>
            </a:lvl2pPr>
            <a:lvl3pPr marL="1142629" indent="-228526" algn="l" defTabSz="914103" rtl="0" eaLnBrk="1" latinLnBrk="0" hangingPunct="1">
              <a:lnSpc>
                <a:spcPct val="90000"/>
              </a:lnSpc>
              <a:spcBef>
                <a:spcPts val="500"/>
              </a:spcBef>
              <a:buFont typeface="Arial" panose="020B0604020202020204" pitchFamily="34" charset="0"/>
              <a:buChar char="•"/>
              <a:defRPr sz="1999" b="0" i="0" kern="1200">
                <a:solidFill>
                  <a:schemeClr val="tx1"/>
                </a:solidFill>
                <a:latin typeface="+mn-lt"/>
                <a:ea typeface="+mn-ea"/>
                <a:cs typeface="+mn-cs"/>
              </a:defRPr>
            </a:lvl3pPr>
            <a:lvl4pPr marL="1599680"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4pPr>
            <a:lvl5pPr marL="2056731" indent="-228526" algn="l" defTabSz="914103" rtl="0" eaLnBrk="1" latinLnBrk="0" hangingPunct="1">
              <a:lnSpc>
                <a:spcPct val="90000"/>
              </a:lnSpc>
              <a:spcBef>
                <a:spcPts val="500"/>
              </a:spcBef>
              <a:buFont typeface="Arial" panose="020B0604020202020204" pitchFamily="34" charset="0"/>
              <a:buChar char="•"/>
              <a:defRPr sz="1799" b="0" i="0" kern="1200">
                <a:solidFill>
                  <a:schemeClr val="tx1"/>
                </a:solidFill>
                <a:latin typeface="+mn-lt"/>
                <a:ea typeface="+mn-ea"/>
                <a:cs typeface="+mn-cs"/>
              </a:defRPr>
            </a:lvl5pPr>
            <a:lvl6pPr marL="2513783"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834"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886"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4937" indent="-228526" algn="l" defTabSz="914103"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a:lnSpc>
                <a:spcPct val="150000"/>
              </a:lnSpc>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Is it the capacity of students to memorise and synthesise information?</a:t>
            </a:r>
          </a:p>
          <a:p>
            <a:pPr marL="285750" indent="-285750">
              <a:lnSpc>
                <a:spcPct val="150000"/>
              </a:lnSpc>
              <a:buFont typeface="Arial" panose="020B0604020202020204" pitchFamily="34" charset="0"/>
              <a:buChar char="•"/>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How likely are they to exercise this capacity in the real world in the future?</a:t>
            </a:r>
          </a:p>
          <a:p>
            <a:pPr>
              <a:lnSpc>
                <a:spcPct val="150000"/>
              </a:lnSpc>
            </a:pP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Or is it their capacity to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engage and interact with the rapidly changing environment around them</a:t>
            </a:r>
            <a:r>
              <a:rPr lang="en-GB" sz="1800" kern="100" dirty="0">
                <a:effectLst/>
                <a:latin typeface="Calibri" panose="020F0502020204030204" pitchFamily="34" charset="0"/>
                <a:ea typeface="Calibri" panose="020F0502020204030204" pitchFamily="34" charset="0"/>
                <a:cs typeface="Times New Roman" panose="02020603050405020304" pitchFamily="18" charset="0"/>
              </a:rPr>
              <a:t> and </a:t>
            </a:r>
            <a:r>
              <a:rPr lang="en-GB" sz="1800" b="1" kern="100" dirty="0">
                <a:effectLst/>
                <a:latin typeface="Calibri" panose="020F0502020204030204" pitchFamily="34" charset="0"/>
                <a:ea typeface="Calibri" panose="020F0502020204030204" pitchFamily="34" charset="0"/>
                <a:cs typeface="Times New Roman" panose="02020603050405020304" pitchFamily="18" charset="0"/>
              </a:rPr>
              <a:t>produce topical and technologically informed knowledge? </a:t>
            </a:r>
          </a:p>
          <a:p>
            <a:pPr marL="285750" indent="-285750">
              <a:lnSpc>
                <a:spcPct val="150000"/>
              </a:lnSpc>
              <a:buFont typeface="Arial" panose="020B0604020202020204" pitchFamily="34" charset="0"/>
              <a:buChar char="•"/>
            </a:pPr>
            <a:r>
              <a:rPr lang="en-US" sz="1800" dirty="0">
                <a:latin typeface="Euphemia" panose="020B0503040102020104" pitchFamily="34" charset="0"/>
              </a:rPr>
              <a:t>Idea: take advantage of the </a:t>
            </a:r>
            <a:r>
              <a:rPr lang="en-US" sz="1800" b="1" dirty="0">
                <a:latin typeface="Euphemia" panose="020B0503040102020104" pitchFamily="34" charset="0"/>
              </a:rPr>
              <a:t>conversational and rigour-building </a:t>
            </a:r>
            <a:r>
              <a:rPr lang="en-US" sz="1800" dirty="0">
                <a:latin typeface="Euphemia" panose="020B0503040102020104" pitchFamily="34" charset="0"/>
              </a:rPr>
              <a:t>capacities of the technology, in prompting students to plan carefully before tackling a legal problem, refining their argument by considering potential objections and recognising the limitations of their position, rather than providing them with a ready-made, often overwhelming for them body of knowledge to use .</a:t>
            </a:r>
          </a:p>
        </p:txBody>
      </p:sp>
    </p:spTree>
    <p:extLst>
      <p:ext uri="{BB962C8B-B14F-4D97-AF65-F5344CB8AC3E}">
        <p14:creationId xmlns:p14="http://schemas.microsoft.com/office/powerpoint/2010/main" val="1861481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0"/>
          </p:nvPr>
        </p:nvSpPr>
        <p:spPr>
          <a:xfrm>
            <a:off x="726324" y="644976"/>
            <a:ext cx="10624848" cy="710442"/>
          </a:xfrm>
        </p:spPr>
        <p:txBody>
          <a:bodyPr>
            <a:normAutofit/>
          </a:bodyPr>
          <a:lstStyle/>
          <a:p>
            <a:r>
              <a:rPr lang="en-US" sz="4900" dirty="0"/>
              <a:t>Learning with AI in 3 steps </a:t>
            </a:r>
          </a:p>
        </p:txBody>
      </p:sp>
      <p:sp>
        <p:nvSpPr>
          <p:cNvPr id="9" name="Content Placeholder 2">
            <a:extLst>
              <a:ext uri="{FF2B5EF4-FFF2-40B4-BE49-F238E27FC236}">
                <a16:creationId xmlns:a16="http://schemas.microsoft.com/office/drawing/2014/main" id="{6498959F-B46A-F298-23C2-64B6545D1231}"/>
              </a:ext>
            </a:extLst>
          </p:cNvPr>
          <p:cNvSpPr>
            <a:spLocks noGrp="1"/>
          </p:cNvSpPr>
          <p:nvPr>
            <p:ph idx="11"/>
          </p:nvPr>
        </p:nvSpPr>
        <p:spPr>
          <a:xfrm>
            <a:off x="719667" y="1559480"/>
            <a:ext cx="5252544" cy="4316886"/>
          </a:xfrm>
        </p:spPr>
        <p:txBody>
          <a:bodyPr>
            <a:normAutofit fontScale="92500" lnSpcReduction="10000"/>
          </a:bodyPr>
          <a:lstStyle/>
          <a:p>
            <a:pPr marL="0" indent="0">
              <a:lnSpc>
                <a:spcPct val="150000"/>
              </a:lnSpc>
              <a:buNone/>
            </a:pPr>
            <a:r>
              <a:rPr lang="en-GB" sz="1800" dirty="0">
                <a:latin typeface="Euphemia" panose="020B0503040102020104" pitchFamily="34" charset="0"/>
              </a:rPr>
              <a:t>A </a:t>
            </a:r>
            <a:r>
              <a:rPr lang="en-GB" sz="1800" b="1" dirty="0">
                <a:latin typeface="Euphemia" panose="020B0503040102020104" pitchFamily="34" charset="0"/>
              </a:rPr>
              <a:t>class-based </a:t>
            </a:r>
            <a:r>
              <a:rPr lang="en-GB" sz="1800" dirty="0">
                <a:latin typeface="Euphemia" panose="020B0503040102020104" pitchFamily="34" charset="0"/>
              </a:rPr>
              <a:t>activity involving: </a:t>
            </a:r>
          </a:p>
          <a:p>
            <a:pPr>
              <a:lnSpc>
                <a:spcPct val="150000"/>
              </a:lnSpc>
            </a:pPr>
            <a:r>
              <a:rPr lang="en-GB" sz="1800" b="1" dirty="0">
                <a:latin typeface="Euphemia" panose="020B0503040102020104" pitchFamily="34" charset="0"/>
              </a:rPr>
              <a:t>Preparation before the class (</a:t>
            </a:r>
            <a:r>
              <a:rPr lang="en-GB" sz="1800" dirty="0">
                <a:latin typeface="Euphemia" panose="020B0503040102020104" pitchFamily="34" charset="0"/>
              </a:rPr>
              <a:t>using an LLM to produce a project pre-mortem considering what will be the main challenges in tackling a legal problem)</a:t>
            </a:r>
          </a:p>
          <a:p>
            <a:pPr>
              <a:lnSpc>
                <a:spcPct val="150000"/>
              </a:lnSpc>
            </a:pPr>
            <a:r>
              <a:rPr lang="en-GB" sz="1800" b="1" dirty="0">
                <a:latin typeface="Euphemia" panose="020B0503040102020104" pitchFamily="34" charset="0"/>
              </a:rPr>
              <a:t>Use during the class (</a:t>
            </a:r>
            <a:r>
              <a:rPr lang="en-GB" sz="1800" dirty="0">
                <a:latin typeface="Euphemia" panose="020B0503040102020104" pitchFamily="34" charset="0"/>
              </a:rPr>
              <a:t>using an LLM as a mentor to help students solve a legal problem)</a:t>
            </a:r>
          </a:p>
          <a:p>
            <a:pPr>
              <a:lnSpc>
                <a:spcPct val="150000"/>
              </a:lnSpc>
            </a:pPr>
            <a:r>
              <a:rPr lang="en-GB" sz="1800" b="1" dirty="0">
                <a:latin typeface="Euphemia" panose="020B0503040102020104" pitchFamily="34" charset="0"/>
              </a:rPr>
              <a:t>Submission of a reflection after the class </a:t>
            </a:r>
            <a:r>
              <a:rPr lang="en-GB" sz="1800" dirty="0">
                <a:latin typeface="Euphemia" panose="020B0503040102020104" pitchFamily="34" charset="0"/>
              </a:rPr>
              <a:t>(using an LLM to reflect on the strengths of the technology and its limitations)</a:t>
            </a:r>
            <a:endParaRPr lang="en-US" sz="1800" b="1" dirty="0">
              <a:latin typeface="Euphemia" panose="020B0503040102020104" pitchFamily="34" charset="0"/>
            </a:endParaRPr>
          </a:p>
          <a:p>
            <a:pPr marL="0" indent="0">
              <a:buNone/>
            </a:pPr>
            <a:endParaRPr lang="en-US" sz="1800" dirty="0">
              <a:latin typeface="Euphemia" panose="020B0503040102020104" pitchFamily="34" charset="0"/>
            </a:endParaRPr>
          </a:p>
        </p:txBody>
      </p:sp>
      <p:pic>
        <p:nvPicPr>
          <p:cNvPr id="6" name="Picture 5" descr="A picture containing indoor, desk&#10;&#10;Description automatically generated">
            <a:extLst>
              <a:ext uri="{FF2B5EF4-FFF2-40B4-BE49-F238E27FC236}">
                <a16:creationId xmlns:a16="http://schemas.microsoft.com/office/drawing/2014/main" id="{46CC9BEF-0215-6F55-29BF-C403C6248527}"/>
              </a:ext>
            </a:extLst>
          </p:cNvPr>
          <p:cNvPicPr>
            <a:picLocks noChangeAspect="1"/>
          </p:cNvPicPr>
          <p:nvPr/>
        </p:nvPicPr>
        <p:blipFill rotWithShape="1">
          <a:blip r:embed="rId3"/>
          <a:srcRect t="17814" r="-3" b="-3"/>
          <a:stretch/>
        </p:blipFill>
        <p:spPr>
          <a:xfrm>
            <a:off x="6096000" y="1556279"/>
            <a:ext cx="5252544" cy="4316886"/>
          </a:xfrm>
          <a:prstGeom prst="rect">
            <a:avLst/>
          </a:prstGeom>
          <a:noFill/>
        </p:spPr>
      </p:pic>
    </p:spTree>
    <p:extLst>
      <p:ext uri="{BB962C8B-B14F-4D97-AF65-F5344CB8AC3E}">
        <p14:creationId xmlns:p14="http://schemas.microsoft.com/office/powerpoint/2010/main" val="40500080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0"/>
          </p:nvPr>
        </p:nvSpPr>
        <p:spPr>
          <a:xfrm>
            <a:off x="726324" y="644976"/>
            <a:ext cx="10624848" cy="710442"/>
          </a:xfrm>
        </p:spPr>
        <p:txBody>
          <a:bodyPr>
            <a:normAutofit/>
          </a:bodyPr>
          <a:lstStyle/>
          <a:p>
            <a:r>
              <a:rPr lang="en-US" sz="4900" dirty="0"/>
              <a:t>Your tutor, not your essay writer </a:t>
            </a:r>
          </a:p>
        </p:txBody>
      </p:sp>
      <p:sp>
        <p:nvSpPr>
          <p:cNvPr id="9" name="Content Placeholder 2">
            <a:extLst>
              <a:ext uri="{FF2B5EF4-FFF2-40B4-BE49-F238E27FC236}">
                <a16:creationId xmlns:a16="http://schemas.microsoft.com/office/drawing/2014/main" id="{6498959F-B46A-F298-23C2-64B6545D1231}"/>
              </a:ext>
            </a:extLst>
          </p:cNvPr>
          <p:cNvSpPr>
            <a:spLocks noGrp="1"/>
          </p:cNvSpPr>
          <p:nvPr>
            <p:ph idx="11"/>
          </p:nvPr>
        </p:nvSpPr>
        <p:spPr>
          <a:xfrm>
            <a:off x="719667" y="1559480"/>
            <a:ext cx="5252544" cy="4316886"/>
          </a:xfrm>
        </p:spPr>
        <p:txBody>
          <a:bodyPr>
            <a:normAutofit/>
          </a:bodyPr>
          <a:lstStyle/>
          <a:p>
            <a:r>
              <a:rPr lang="en-US" sz="1800" dirty="0">
                <a:latin typeface="Euphemia" panose="020B0503040102020104" pitchFamily="34" charset="0"/>
              </a:rPr>
              <a:t>Explain the purpose and the benefits of using LLMs for legal education. Emphasize that an LLM is designed to help students to </a:t>
            </a:r>
            <a:r>
              <a:rPr lang="en-US" sz="1800" b="1" dirty="0">
                <a:latin typeface="Euphemia" panose="020B0503040102020104" pitchFamily="34" charset="0"/>
              </a:rPr>
              <a:t>improve their legal reasoning and argumentation</a:t>
            </a:r>
            <a:r>
              <a:rPr lang="en-US" sz="1800" dirty="0">
                <a:latin typeface="Euphemia" panose="020B0503040102020104" pitchFamily="34" charset="0"/>
              </a:rPr>
              <a:t>, not to provide them with ready-made answers or solutions.</a:t>
            </a:r>
          </a:p>
          <a:p>
            <a:r>
              <a:rPr lang="en-US" sz="1800" b="1" dirty="0">
                <a:latin typeface="Euphemia" panose="020B0503040102020104" pitchFamily="34" charset="0"/>
              </a:rPr>
              <a:t>Specify the learning objectives and outcomes </a:t>
            </a:r>
            <a:r>
              <a:rPr lang="en-US" sz="1800" dirty="0">
                <a:latin typeface="Euphemia" panose="020B0503040102020104" pitchFamily="34" charset="0"/>
              </a:rPr>
              <a:t>that students should aim to achieve by using LLMs, and how they will be assessed or evaluated.</a:t>
            </a:r>
          </a:p>
          <a:p>
            <a:r>
              <a:rPr lang="en-US" sz="1800" b="1" dirty="0">
                <a:latin typeface="Euphemia" panose="020B0503040102020104" pitchFamily="34" charset="0"/>
              </a:rPr>
              <a:t>Keep track of the progress and the performance of the students who use </a:t>
            </a:r>
            <a:r>
              <a:rPr lang="en-US" sz="1800" dirty="0">
                <a:latin typeface="Euphemia" panose="020B0503040102020104" pitchFamily="34" charset="0"/>
              </a:rPr>
              <a:t>LLMs, and provide them with constructive feedback on their strengths and weaknesses</a:t>
            </a:r>
          </a:p>
        </p:txBody>
      </p:sp>
      <p:pic>
        <p:nvPicPr>
          <p:cNvPr id="6" name="Picture 5" descr="A picture containing indoor, desk&#10;&#10;Description automatically generated">
            <a:extLst>
              <a:ext uri="{FF2B5EF4-FFF2-40B4-BE49-F238E27FC236}">
                <a16:creationId xmlns:a16="http://schemas.microsoft.com/office/drawing/2014/main" id="{46CC9BEF-0215-6F55-29BF-C403C6248527}"/>
              </a:ext>
            </a:extLst>
          </p:cNvPr>
          <p:cNvPicPr>
            <a:picLocks noChangeAspect="1"/>
          </p:cNvPicPr>
          <p:nvPr/>
        </p:nvPicPr>
        <p:blipFill rotWithShape="1">
          <a:blip r:embed="rId3"/>
          <a:srcRect t="17814" r="-3" b="-3"/>
          <a:stretch/>
        </p:blipFill>
        <p:spPr>
          <a:xfrm>
            <a:off x="6096000" y="1556279"/>
            <a:ext cx="5252544" cy="4316886"/>
          </a:xfrm>
          <a:prstGeom prst="rect">
            <a:avLst/>
          </a:prstGeom>
          <a:noFill/>
        </p:spPr>
      </p:pic>
    </p:spTree>
    <p:extLst>
      <p:ext uri="{BB962C8B-B14F-4D97-AF65-F5344CB8AC3E}">
        <p14:creationId xmlns:p14="http://schemas.microsoft.com/office/powerpoint/2010/main" val="8505575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4661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0"/>
          </p:nvPr>
        </p:nvSpPr>
        <p:spPr>
          <a:xfrm>
            <a:off x="726324" y="644976"/>
            <a:ext cx="10624848" cy="710442"/>
          </a:xfrm>
        </p:spPr>
        <p:txBody>
          <a:bodyPr vert="horz" lIns="0" tIns="0" rIns="0" bIns="0" rtlCol="0">
            <a:normAutofit/>
          </a:bodyPr>
          <a:lstStyle/>
          <a:p>
            <a:r>
              <a:rPr lang="en-US" sz="4900" dirty="0"/>
              <a:t>Assumptions</a:t>
            </a:r>
          </a:p>
        </p:txBody>
      </p:sp>
      <p:sp>
        <p:nvSpPr>
          <p:cNvPr id="14" name="Content Placeholder 2">
            <a:extLst>
              <a:ext uri="{FF2B5EF4-FFF2-40B4-BE49-F238E27FC236}">
                <a16:creationId xmlns:a16="http://schemas.microsoft.com/office/drawing/2014/main" id="{1EA2CC84-D92B-DB28-89BC-DDF1F1D3B9E7}"/>
              </a:ext>
            </a:extLst>
          </p:cNvPr>
          <p:cNvSpPr>
            <a:spLocks noGrp="1"/>
          </p:cNvSpPr>
          <p:nvPr>
            <p:ph idx="11"/>
          </p:nvPr>
        </p:nvSpPr>
        <p:spPr>
          <a:xfrm>
            <a:off x="719667" y="1559480"/>
            <a:ext cx="5252544" cy="4316886"/>
          </a:xfrm>
        </p:spPr>
        <p:txBody>
          <a:bodyPr>
            <a:normAutofit fontScale="85000" lnSpcReduction="10000"/>
          </a:bodyPr>
          <a:lstStyle/>
          <a:p>
            <a:pPr marL="0" indent="0" algn="just">
              <a:lnSpc>
                <a:spcPct val="150000"/>
              </a:lnSpc>
              <a:buNone/>
            </a:pPr>
            <a:r>
              <a:rPr lang="en-GB" sz="2400" b="1" dirty="0">
                <a:effectLst/>
                <a:latin typeface="Euphemia" panose="020B0503040102020104" pitchFamily="34" charset="0"/>
                <a:ea typeface="Arial" panose="020B0604020202020204" pitchFamily="34" charset="0"/>
              </a:rPr>
              <a:t>For this presentation, I will be assuming that LLMs:</a:t>
            </a:r>
            <a:endParaRPr lang="en-GB" sz="2400" b="1" dirty="0">
              <a:latin typeface="Euphemia" panose="020B0503040102020104" pitchFamily="34" charset="0"/>
              <a:ea typeface="Arial" panose="020B0604020202020204" pitchFamily="34" charset="0"/>
            </a:endParaRPr>
          </a:p>
          <a:p>
            <a:pPr algn="just">
              <a:lnSpc>
                <a:spcPct val="150000"/>
              </a:lnSpc>
            </a:pPr>
            <a:r>
              <a:rPr lang="en-GB" sz="2400" b="1" dirty="0">
                <a:effectLst/>
                <a:latin typeface="Euphemia" panose="020B0503040102020104" pitchFamily="34" charset="0"/>
                <a:ea typeface="Arial" panose="020B0604020202020204" pitchFamily="34" charset="0"/>
              </a:rPr>
              <a:t>Will have connection to the internet (like GPT-3.5/4 via Bing) </a:t>
            </a:r>
          </a:p>
          <a:p>
            <a:pPr algn="just">
              <a:lnSpc>
                <a:spcPct val="150000"/>
              </a:lnSpc>
            </a:pPr>
            <a:r>
              <a:rPr lang="en-GB" sz="2400" b="1" dirty="0">
                <a:latin typeface="Euphemia" panose="020B0503040102020104" pitchFamily="34" charset="0"/>
                <a:ea typeface="Arial" panose="020B0604020202020204" pitchFamily="34" charset="0"/>
              </a:rPr>
              <a:t>Will not create fictional references (unlike GPT-3)</a:t>
            </a:r>
          </a:p>
          <a:p>
            <a:pPr algn="just">
              <a:lnSpc>
                <a:spcPct val="150000"/>
              </a:lnSpc>
            </a:pPr>
            <a:r>
              <a:rPr lang="en-GB" sz="2400" b="1" dirty="0">
                <a:latin typeface="Euphemia" panose="020B0503040102020104" pitchFamily="34" charset="0"/>
                <a:ea typeface="Arial" panose="020B0604020202020204" pitchFamily="34" charset="0"/>
              </a:rPr>
              <a:t>Will improve even more in synthesising complex information from multiple sources  </a:t>
            </a:r>
          </a:p>
          <a:p>
            <a:pPr algn="just">
              <a:lnSpc>
                <a:spcPct val="150000"/>
              </a:lnSpc>
            </a:pPr>
            <a:endParaRPr lang="en-GB" sz="2400" b="1" dirty="0">
              <a:effectLst/>
              <a:latin typeface="Euphemia" panose="020B0503040102020104" pitchFamily="34" charset="0"/>
              <a:ea typeface="Arial" panose="020B0604020202020204" pitchFamily="34" charset="0"/>
            </a:endParaRPr>
          </a:p>
          <a:p>
            <a:pPr algn="just">
              <a:lnSpc>
                <a:spcPct val="150000"/>
              </a:lnSpc>
            </a:pPr>
            <a:endParaRPr lang="en-GB" sz="2400" b="1" dirty="0">
              <a:effectLst/>
              <a:latin typeface="Euphemia" panose="020B0503040102020104" pitchFamily="34" charset="0"/>
              <a:ea typeface="Arial" panose="020B0604020202020204" pitchFamily="34" charset="0"/>
            </a:endParaRPr>
          </a:p>
        </p:txBody>
      </p:sp>
      <p:pic>
        <p:nvPicPr>
          <p:cNvPr id="4" name="Picture 3" descr="A picture containing text, scene, stage, laser&#10;&#10;Description automatically generated">
            <a:extLst>
              <a:ext uri="{FF2B5EF4-FFF2-40B4-BE49-F238E27FC236}">
                <a16:creationId xmlns:a16="http://schemas.microsoft.com/office/drawing/2014/main" id="{E5EA8E46-162F-8035-A60D-8F6877D3F391}"/>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481" r="11518"/>
          <a:stretch/>
        </p:blipFill>
        <p:spPr>
          <a:xfrm>
            <a:off x="6096000" y="1556279"/>
            <a:ext cx="5252544" cy="4316886"/>
          </a:xfrm>
          <a:prstGeom prst="rect">
            <a:avLst/>
          </a:prstGeom>
          <a:noFill/>
        </p:spPr>
      </p:pic>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Tree>
    <p:extLst>
      <p:ext uri="{BB962C8B-B14F-4D97-AF65-F5344CB8AC3E}">
        <p14:creationId xmlns:p14="http://schemas.microsoft.com/office/powerpoint/2010/main" val="1692426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0"/>
          </p:nvPr>
        </p:nvSpPr>
        <p:spPr>
          <a:xfrm>
            <a:off x="726324" y="644976"/>
            <a:ext cx="10624848" cy="710442"/>
          </a:xfrm>
        </p:spPr>
        <p:txBody>
          <a:bodyPr vert="horz" lIns="0" tIns="0" rIns="0" bIns="0" rtlCol="0">
            <a:normAutofit/>
          </a:bodyPr>
          <a:lstStyle/>
          <a:p>
            <a:r>
              <a:rPr lang="en-US" sz="4900" dirty="0"/>
              <a:t>Excitement…</a:t>
            </a:r>
          </a:p>
        </p:txBody>
      </p:sp>
      <p:pic>
        <p:nvPicPr>
          <p:cNvPr id="7" name="Picture 6" descr="A screenshot of a text&#10;&#10;Description automatically generated">
            <a:extLst>
              <a:ext uri="{FF2B5EF4-FFF2-40B4-BE49-F238E27FC236}">
                <a16:creationId xmlns:a16="http://schemas.microsoft.com/office/drawing/2014/main" id="{8328A96E-79F4-4DB5-4BE4-C853E9E06B01}"/>
              </a:ext>
            </a:extLst>
          </p:cNvPr>
          <p:cNvPicPr>
            <a:picLocks noChangeAspect="1"/>
          </p:cNvPicPr>
          <p:nvPr/>
        </p:nvPicPr>
        <p:blipFill>
          <a:blip r:embed="rId2"/>
          <a:stretch>
            <a:fillRect/>
          </a:stretch>
        </p:blipFill>
        <p:spPr>
          <a:xfrm>
            <a:off x="2682968" y="1486881"/>
            <a:ext cx="5717449" cy="5177155"/>
          </a:xfrm>
          <a:prstGeom prst="rect">
            <a:avLst/>
          </a:prstGeom>
        </p:spPr>
      </p:pic>
    </p:spTree>
    <p:extLst>
      <p:ext uri="{BB962C8B-B14F-4D97-AF65-F5344CB8AC3E}">
        <p14:creationId xmlns:p14="http://schemas.microsoft.com/office/powerpoint/2010/main" val="2996061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0"/>
          </p:nvPr>
        </p:nvSpPr>
        <p:spPr>
          <a:xfrm>
            <a:off x="726324" y="644976"/>
            <a:ext cx="10624848" cy="710442"/>
          </a:xfrm>
        </p:spPr>
        <p:txBody>
          <a:bodyPr>
            <a:normAutofit/>
          </a:bodyPr>
          <a:lstStyle/>
          <a:p>
            <a:r>
              <a:rPr lang="en-US" sz="4900" dirty="0"/>
              <a:t>…and fear </a:t>
            </a:r>
          </a:p>
        </p:txBody>
      </p:sp>
      <p:sp>
        <p:nvSpPr>
          <p:cNvPr id="9" name="Content Placeholder 2">
            <a:extLst>
              <a:ext uri="{FF2B5EF4-FFF2-40B4-BE49-F238E27FC236}">
                <a16:creationId xmlns:a16="http://schemas.microsoft.com/office/drawing/2014/main" id="{6498959F-B46A-F298-23C2-64B6545D1231}"/>
              </a:ext>
            </a:extLst>
          </p:cNvPr>
          <p:cNvSpPr>
            <a:spLocks noGrp="1"/>
          </p:cNvSpPr>
          <p:nvPr>
            <p:ph idx="11"/>
          </p:nvPr>
        </p:nvSpPr>
        <p:spPr>
          <a:xfrm>
            <a:off x="719667" y="1559480"/>
            <a:ext cx="5252544" cy="4316886"/>
          </a:xfrm>
        </p:spPr>
        <p:txBody>
          <a:bodyPr>
            <a:normAutofit fontScale="85000" lnSpcReduction="10000"/>
          </a:bodyPr>
          <a:lstStyle/>
          <a:p>
            <a:pPr marL="0" indent="0">
              <a:lnSpc>
                <a:spcPct val="150000"/>
              </a:lnSpc>
              <a:buNone/>
            </a:pPr>
            <a:r>
              <a:rPr lang="en-GB" sz="1800" b="1" dirty="0">
                <a:latin typeface="Euphemia" panose="020B0503040102020104" pitchFamily="34" charset="0"/>
              </a:rPr>
              <a:t>Threatening the learning process: </a:t>
            </a:r>
          </a:p>
          <a:p>
            <a:pPr>
              <a:lnSpc>
                <a:spcPct val="150000"/>
              </a:lnSpc>
            </a:pPr>
            <a:r>
              <a:rPr lang="en-GB" sz="1800" b="1" dirty="0">
                <a:latin typeface="Euphemia" panose="020B0503040102020104" pitchFamily="34" charset="0"/>
              </a:rPr>
              <a:t>Integrity: </a:t>
            </a:r>
            <a:r>
              <a:rPr lang="en-GB" sz="1800" dirty="0">
                <a:latin typeface="Euphemia" panose="020B0503040102020104" pitchFamily="34" charset="0"/>
              </a:rPr>
              <a:t>may enable students to cheat or plagiarize by generating responses to homework or exam questions without learning the material or citing the sources. </a:t>
            </a:r>
          </a:p>
          <a:p>
            <a:pPr>
              <a:lnSpc>
                <a:spcPct val="150000"/>
              </a:lnSpc>
            </a:pPr>
            <a:r>
              <a:rPr lang="en-GB" sz="1800" b="1" dirty="0">
                <a:latin typeface="Euphemia" panose="020B0503040102020104" pitchFamily="34" charset="0"/>
              </a:rPr>
              <a:t>Undermining the feedback function: </a:t>
            </a:r>
            <a:r>
              <a:rPr lang="en-GB" sz="1800" dirty="0">
                <a:latin typeface="Euphemia" panose="020B0503040102020104" pitchFamily="34" charset="0"/>
              </a:rPr>
              <a:t>students miss the critical feedback cycle of doing it wrong in the first time and improving after tutor feedback </a:t>
            </a:r>
          </a:p>
          <a:p>
            <a:pPr>
              <a:lnSpc>
                <a:spcPct val="150000"/>
              </a:lnSpc>
            </a:pPr>
            <a:r>
              <a:rPr lang="en-GB" sz="1800" b="1" dirty="0">
                <a:latin typeface="Euphemia" panose="020B0503040102020104" pitchFamily="34" charset="0"/>
              </a:rPr>
              <a:t>Undermining moral reasoning and critical thinking: </a:t>
            </a:r>
            <a:r>
              <a:rPr lang="en-GB" sz="1800" dirty="0">
                <a:latin typeface="Euphemia" panose="020B0503040102020104" pitchFamily="34" charset="0"/>
              </a:rPr>
              <a:t>students learn to rely on ready-made answers based on data found on the Internet, often finding it difficult to challenge their validity and appeal </a:t>
            </a:r>
            <a:endParaRPr lang="en-US" sz="1800" b="1" dirty="0">
              <a:latin typeface="Euphemia" panose="020B0503040102020104" pitchFamily="34" charset="0"/>
            </a:endParaRPr>
          </a:p>
          <a:p>
            <a:pPr marL="0" indent="0">
              <a:buNone/>
            </a:pPr>
            <a:endParaRPr lang="en-US" sz="1800" dirty="0">
              <a:latin typeface="Euphemia" panose="020B0503040102020104" pitchFamily="34" charset="0"/>
            </a:endParaRPr>
          </a:p>
        </p:txBody>
      </p:sp>
      <p:pic>
        <p:nvPicPr>
          <p:cNvPr id="6" name="Picture 5" descr="A picture containing indoor, desk&#10;&#10;Description automatically generated">
            <a:extLst>
              <a:ext uri="{FF2B5EF4-FFF2-40B4-BE49-F238E27FC236}">
                <a16:creationId xmlns:a16="http://schemas.microsoft.com/office/drawing/2014/main" id="{46CC9BEF-0215-6F55-29BF-C403C6248527}"/>
              </a:ext>
            </a:extLst>
          </p:cNvPr>
          <p:cNvPicPr>
            <a:picLocks noChangeAspect="1"/>
          </p:cNvPicPr>
          <p:nvPr/>
        </p:nvPicPr>
        <p:blipFill rotWithShape="1">
          <a:blip r:embed="rId3"/>
          <a:srcRect t="17814" r="-3" b="-3"/>
          <a:stretch/>
        </p:blipFill>
        <p:spPr>
          <a:xfrm>
            <a:off x="6096000" y="1556279"/>
            <a:ext cx="5252544" cy="4316886"/>
          </a:xfrm>
          <a:prstGeom prst="rect">
            <a:avLst/>
          </a:prstGeom>
          <a:noFill/>
        </p:spPr>
      </p:pic>
    </p:spTree>
    <p:extLst>
      <p:ext uri="{BB962C8B-B14F-4D97-AF65-F5344CB8AC3E}">
        <p14:creationId xmlns:p14="http://schemas.microsoft.com/office/powerpoint/2010/main" val="25291441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0"/>
          </p:nvPr>
        </p:nvSpPr>
        <p:spPr>
          <a:xfrm>
            <a:off x="726324" y="644976"/>
            <a:ext cx="10624848" cy="710442"/>
          </a:xfrm>
        </p:spPr>
        <p:txBody>
          <a:bodyPr vert="horz" lIns="0" tIns="0" rIns="0" bIns="0" rtlCol="0">
            <a:normAutofit/>
          </a:bodyPr>
          <a:lstStyle/>
          <a:p>
            <a:r>
              <a:rPr lang="en-US" sz="4900" dirty="0"/>
              <a:t>A foe? </a:t>
            </a:r>
          </a:p>
        </p:txBody>
      </p:sp>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pic>
        <p:nvPicPr>
          <p:cNvPr id="5" name="Picture 4" descr="A black text on a white background&#10;&#10;Description automatically generated">
            <a:extLst>
              <a:ext uri="{FF2B5EF4-FFF2-40B4-BE49-F238E27FC236}">
                <a16:creationId xmlns:a16="http://schemas.microsoft.com/office/drawing/2014/main" id="{781CE7E5-0839-FE69-8922-956635A1FA81}"/>
              </a:ext>
            </a:extLst>
          </p:cNvPr>
          <p:cNvPicPr>
            <a:picLocks noChangeAspect="1"/>
          </p:cNvPicPr>
          <p:nvPr/>
        </p:nvPicPr>
        <p:blipFill>
          <a:blip r:embed="rId2"/>
          <a:stretch>
            <a:fillRect/>
          </a:stretch>
        </p:blipFill>
        <p:spPr>
          <a:xfrm>
            <a:off x="2209800" y="2098964"/>
            <a:ext cx="7772400" cy="3514052"/>
          </a:xfrm>
          <a:prstGeom prst="rect">
            <a:avLst/>
          </a:prstGeom>
        </p:spPr>
      </p:pic>
    </p:spTree>
    <p:extLst>
      <p:ext uri="{BB962C8B-B14F-4D97-AF65-F5344CB8AC3E}">
        <p14:creationId xmlns:p14="http://schemas.microsoft.com/office/powerpoint/2010/main" val="1799089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a:xfrm>
            <a:off x="726324" y="644976"/>
            <a:ext cx="10624848" cy="710442"/>
          </a:xfrm>
        </p:spPr>
        <p:txBody>
          <a:bodyPr vert="horz" lIns="0" tIns="0" rIns="0" bIns="0" rtlCol="0">
            <a:normAutofit/>
          </a:bodyPr>
          <a:lstStyle/>
          <a:p>
            <a:r>
              <a:rPr lang="en-US" sz="4900" dirty="0"/>
              <a:t>Shifting the discourse: an opportunity</a:t>
            </a:r>
          </a:p>
        </p:txBody>
      </p:sp>
      <p:pic>
        <p:nvPicPr>
          <p:cNvPr id="4" name="Picture 3" descr="A close-up of a white background&#10;&#10;Description automatically generated">
            <a:extLst>
              <a:ext uri="{FF2B5EF4-FFF2-40B4-BE49-F238E27FC236}">
                <a16:creationId xmlns:a16="http://schemas.microsoft.com/office/drawing/2014/main" id="{8BF6FD4A-40D7-126D-E3C0-763A0CC095B9}"/>
              </a:ext>
            </a:extLst>
          </p:cNvPr>
          <p:cNvPicPr>
            <a:picLocks noChangeAspect="1"/>
          </p:cNvPicPr>
          <p:nvPr/>
        </p:nvPicPr>
        <p:blipFill>
          <a:blip r:embed="rId2"/>
          <a:stretch>
            <a:fillRect/>
          </a:stretch>
        </p:blipFill>
        <p:spPr>
          <a:xfrm>
            <a:off x="719667" y="2627116"/>
            <a:ext cx="10642016" cy="2181613"/>
          </a:xfrm>
          <a:prstGeom prst="rect">
            <a:avLst/>
          </a:prstGeom>
          <a:noFill/>
        </p:spPr>
      </p:pic>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Tree>
    <p:extLst>
      <p:ext uri="{BB962C8B-B14F-4D97-AF65-F5344CB8AC3E}">
        <p14:creationId xmlns:p14="http://schemas.microsoft.com/office/powerpoint/2010/main" val="622465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a:xfrm>
            <a:off x="726324" y="644976"/>
            <a:ext cx="10624848" cy="710442"/>
          </a:xfrm>
        </p:spPr>
        <p:txBody>
          <a:bodyPr vert="horz" lIns="0" tIns="0" rIns="0" bIns="0" rtlCol="0">
            <a:normAutofit/>
          </a:bodyPr>
          <a:lstStyle/>
          <a:p>
            <a:r>
              <a:rPr lang="en-US" sz="4900" dirty="0"/>
              <a:t>Five guiding principles</a:t>
            </a:r>
          </a:p>
        </p:txBody>
      </p:sp>
      <p:pic>
        <p:nvPicPr>
          <p:cNvPr id="5" name="Picture 4" descr="A close-up of text&#10;&#10;Description automatically generated">
            <a:extLst>
              <a:ext uri="{FF2B5EF4-FFF2-40B4-BE49-F238E27FC236}">
                <a16:creationId xmlns:a16="http://schemas.microsoft.com/office/drawing/2014/main" id="{3E933361-66F7-A935-2AB3-B62384000C5A}"/>
              </a:ext>
            </a:extLst>
          </p:cNvPr>
          <p:cNvPicPr>
            <a:picLocks noChangeAspect="1"/>
          </p:cNvPicPr>
          <p:nvPr/>
        </p:nvPicPr>
        <p:blipFill>
          <a:blip r:embed="rId2"/>
          <a:stretch>
            <a:fillRect/>
          </a:stretch>
        </p:blipFill>
        <p:spPr>
          <a:xfrm>
            <a:off x="719667" y="2507393"/>
            <a:ext cx="10642016" cy="2421059"/>
          </a:xfrm>
          <a:prstGeom prst="rect">
            <a:avLst/>
          </a:prstGeom>
          <a:noFill/>
        </p:spPr>
      </p:pic>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Tree>
    <p:extLst>
      <p:ext uri="{BB962C8B-B14F-4D97-AF65-F5344CB8AC3E}">
        <p14:creationId xmlns:p14="http://schemas.microsoft.com/office/powerpoint/2010/main" val="217389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C8FEC6C-68B7-FE47-A700-DB8FD696224A}"/>
              </a:ext>
            </a:extLst>
          </p:cNvPr>
          <p:cNvSpPr>
            <a:spLocks noGrp="1"/>
          </p:cNvSpPr>
          <p:nvPr>
            <p:ph type="body" sz="quarter" idx="11"/>
          </p:nvPr>
        </p:nvSpPr>
        <p:spPr>
          <a:xfrm>
            <a:off x="726324" y="644976"/>
            <a:ext cx="10624848" cy="710442"/>
          </a:xfrm>
        </p:spPr>
        <p:txBody>
          <a:bodyPr vert="horz" lIns="0" tIns="0" rIns="0" bIns="0" rtlCol="0">
            <a:normAutofit/>
          </a:bodyPr>
          <a:lstStyle/>
          <a:p>
            <a:r>
              <a:rPr lang="en-US" sz="4900" dirty="0"/>
              <a:t>Death of the lazy assessment?</a:t>
            </a:r>
          </a:p>
        </p:txBody>
      </p:sp>
      <p:pic>
        <p:nvPicPr>
          <p:cNvPr id="4" name="Picture 3" descr="A close up of a white background&#10;&#10;Description automatically generated">
            <a:extLst>
              <a:ext uri="{FF2B5EF4-FFF2-40B4-BE49-F238E27FC236}">
                <a16:creationId xmlns:a16="http://schemas.microsoft.com/office/drawing/2014/main" id="{9329058A-1968-B1D2-FA64-22189CFF7D72}"/>
              </a:ext>
            </a:extLst>
          </p:cNvPr>
          <p:cNvPicPr>
            <a:picLocks noChangeAspect="1"/>
          </p:cNvPicPr>
          <p:nvPr/>
        </p:nvPicPr>
        <p:blipFill>
          <a:blip r:embed="rId2"/>
          <a:stretch>
            <a:fillRect/>
          </a:stretch>
        </p:blipFill>
        <p:spPr>
          <a:xfrm>
            <a:off x="719667" y="2374369"/>
            <a:ext cx="10642016" cy="2687108"/>
          </a:xfrm>
          <a:prstGeom prst="rect">
            <a:avLst/>
          </a:prstGeom>
          <a:noFill/>
        </p:spPr>
      </p:pic>
      <p:sp>
        <p:nvSpPr>
          <p:cNvPr id="9" name="TextBox 8">
            <a:extLst>
              <a:ext uri="{FF2B5EF4-FFF2-40B4-BE49-F238E27FC236}">
                <a16:creationId xmlns:a16="http://schemas.microsoft.com/office/drawing/2014/main" id="{A6DE2608-5489-5ECD-24BB-AAEA1E0EEF66}"/>
              </a:ext>
            </a:extLst>
          </p:cNvPr>
          <p:cNvSpPr txBox="1"/>
          <p:nvPr/>
        </p:nvSpPr>
        <p:spPr>
          <a:xfrm>
            <a:off x="719667" y="1559480"/>
            <a:ext cx="5252544" cy="5298520"/>
          </a:xfrm>
          <a:prstGeom prst="rect">
            <a:avLst/>
          </a:prstGeom>
        </p:spPr>
        <p:txBody>
          <a:bodyPr vert="horz" lIns="91440" tIns="45720" rIns="91440" bIns="45720" rtlCol="0">
            <a:normAutofit/>
          </a:bodyPr>
          <a:lstStyle/>
          <a:p>
            <a:pPr defTabSz="914103">
              <a:lnSpc>
                <a:spcPct val="90000"/>
              </a:lnSpc>
              <a:spcAft>
                <a:spcPts val="600"/>
              </a:spcAft>
            </a:pPr>
            <a:endParaRPr lang="en-GB" sz="2200" dirty="0">
              <a:solidFill>
                <a:srgbClr val="271E3D"/>
              </a:solidFill>
              <a:effectLst/>
              <a:latin typeface="Arial" panose="020B0604020202020204" pitchFamily="34" charset="0"/>
            </a:endParaRPr>
          </a:p>
        </p:txBody>
      </p:sp>
    </p:spTree>
    <p:extLst>
      <p:ext uri="{BB962C8B-B14F-4D97-AF65-F5344CB8AC3E}">
        <p14:creationId xmlns:p14="http://schemas.microsoft.com/office/powerpoint/2010/main" val="511596990"/>
      </p:ext>
    </p:extLst>
  </p:cSld>
  <p:clrMapOvr>
    <a:masterClrMapping/>
  </p:clrMapOvr>
</p:sld>
</file>

<file path=ppt/theme/theme1.xml><?xml version="1.0" encoding="utf-8"?>
<a:theme xmlns:a="http://schemas.openxmlformats.org/drawingml/2006/main" name="keeletheme-widescreen">
  <a:themeElements>
    <a:clrScheme name="Keele Colours">
      <a:dk1>
        <a:srgbClr val="282541"/>
      </a:dk1>
      <a:lt1>
        <a:srgbClr val="FEFFFE"/>
      </a:lt1>
      <a:dk2>
        <a:srgbClr val="282541"/>
      </a:dk2>
      <a:lt2>
        <a:srgbClr val="FEFFFE"/>
      </a:lt2>
      <a:accent1>
        <a:srgbClr val="342A4E"/>
      </a:accent1>
      <a:accent2>
        <a:srgbClr val="5D566D"/>
      </a:accent2>
      <a:accent3>
        <a:srgbClr val="938E9E"/>
      </a:accent3>
      <a:accent4>
        <a:srgbClr val="EDCE28"/>
      </a:accent4>
      <a:accent5>
        <a:srgbClr val="DC3719"/>
      </a:accent5>
      <a:accent6>
        <a:srgbClr val="47AE65"/>
      </a:accent6>
      <a:hlink>
        <a:srgbClr val="665D78"/>
      </a:hlink>
      <a:folHlink>
        <a:srgbClr val="655E77"/>
      </a:folHlink>
    </a:clrScheme>
    <a:fontScheme name="Keele Fonts">
      <a:majorFont>
        <a:latin typeface="Palatino Linotype"/>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eeletheme-widescreen" id="{ED877600-EBE8-0F47-B29E-7D88887687C3}" vid="{9AA46253-BB01-0A46-B354-D8C3ABC1EE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6B561D7595AF458BE67589B5E7FF66" ma:contentTypeVersion="17" ma:contentTypeDescription="Create a new document." ma:contentTypeScope="" ma:versionID="8a473f3dc31ac2f68410992e8dec6f7b">
  <xsd:schema xmlns:xsd="http://www.w3.org/2001/XMLSchema" xmlns:xs="http://www.w3.org/2001/XMLSchema" xmlns:p="http://schemas.microsoft.com/office/2006/metadata/properties" xmlns:ns2="ceafd180-604b-428f-909e-2265ec6ea390" xmlns:ns3="019dcec4-4b92-4690-8de8-2b4449f9c9d0" targetNamespace="http://schemas.microsoft.com/office/2006/metadata/properties" ma:root="true" ma:fieldsID="310e67e9f914dbe09c295b2088d00f6e" ns2:_="" ns3:_="">
    <xsd:import namespace="ceafd180-604b-428f-909e-2265ec6ea390"/>
    <xsd:import namespace="019dcec4-4b92-4690-8de8-2b4449f9c9d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eafd180-604b-428f-909e-2265ec6ea39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4aa86b4-cae6-49a4-9a37-18fd933714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9dcec4-4b92-4690-8de8-2b4449f9c9d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bbe846f-f10a-47c0-a225-636ec990bd31}" ma:internalName="TaxCatchAll" ma:showField="CatchAllData" ma:web="019dcec4-4b92-4690-8de8-2b4449f9c9d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19dcec4-4b92-4690-8de8-2b4449f9c9d0" xsi:nil="true"/>
    <lcf76f155ced4ddcb4097134ff3c332f xmlns="ceafd180-604b-428f-909e-2265ec6ea39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CA1B5C0-BC52-4537-956F-E4C532B2348A}"/>
</file>

<file path=customXml/itemProps2.xml><?xml version="1.0" encoding="utf-8"?>
<ds:datastoreItem xmlns:ds="http://schemas.openxmlformats.org/officeDocument/2006/customXml" ds:itemID="{733E1552-AEEE-4426-9404-5FE2A763929F}">
  <ds:schemaRefs>
    <ds:schemaRef ds:uri="http://schemas.microsoft.com/sharepoint/v3/contenttype/forms"/>
  </ds:schemaRefs>
</ds:datastoreItem>
</file>

<file path=customXml/itemProps3.xml><?xml version="1.0" encoding="utf-8"?>
<ds:datastoreItem xmlns:ds="http://schemas.openxmlformats.org/officeDocument/2006/customXml" ds:itemID="{1699620C-248A-4183-AFE8-26032BC55E89}">
  <ds:schemaRefs>
    <ds:schemaRef ds:uri="http://schemas.openxmlformats.org/package/2006/metadata/core-properties"/>
    <ds:schemaRef ds:uri="http://schemas.microsoft.com/office/2006/documentManagement/types"/>
    <ds:schemaRef ds:uri="dd29aa29-5ec4-41d6-a8f0-1c0d3d335484"/>
    <ds:schemaRef ds:uri="http://purl.org/dc/elements/1.1/"/>
    <ds:schemaRef ds:uri="http://schemas.microsoft.com/office/infopath/2007/PartnerControls"/>
    <ds:schemaRef ds:uri="8c782783-32b0-4dcc-b311-37def6eee61e"/>
    <ds:schemaRef ds:uri="http://schemas.microsoft.com/office/2006/metadata/properties"/>
    <ds:schemaRef ds:uri="http://www.w3.org/XML/1998/namespace"/>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10971</TotalTime>
  <Words>913</Words>
  <Application>Microsoft Macintosh PowerPoint</Application>
  <PresentationFormat>Widescreen</PresentationFormat>
  <Paragraphs>62</Paragraphs>
  <Slides>24</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Euphemia</vt:lpstr>
      <vt:lpstr>Palatino Linotype</vt:lpstr>
      <vt:lpstr>keeletheme-widescreen</vt:lpstr>
      <vt:lpstr>Large Language Models and Authentic Assessment: a Perspective from Legal Education SRHE Roundtable 2023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Rough structures </vt:lpstr>
      <vt:lpstr>PowerPoint Presentation</vt:lpstr>
      <vt:lpstr>Arguments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Cheryl Belford</dc:creator>
  <cp:lastModifiedBy>Stergios Aidinlis</cp:lastModifiedBy>
  <cp:revision>163</cp:revision>
  <dcterms:created xsi:type="dcterms:W3CDTF">2021-03-17T15:09:57Z</dcterms:created>
  <dcterms:modified xsi:type="dcterms:W3CDTF">2023-07-19T11:30:53Z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0x0101002D6CC189C220F54692A13C843A73629E</vt:lpwstr>
  </property>
  <property fmtid="{D5CDD505-2E9C-101B-9397-08002B2CF9AE}" pid="3" name="Order">
    <vt:r8>40000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ComplianceAssetId">
    <vt:lpwstr/>
  </property>
  <property fmtid="{D5CDD505-2E9C-101B-9397-08002B2CF9AE}" pid="9" name="TemplateUrl">
    <vt:lpwstr/>
  </property>
  <property fmtid="{D5CDD505-2E9C-101B-9397-08002B2CF9AE}" pid="10" name="MediaServiceImageTags">
    <vt:lpwstr/>
  </property>
</Properties>
</file>