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555" r:id="rId5"/>
    <p:sldId id="614" r:id="rId6"/>
    <p:sldId id="579" r:id="rId7"/>
    <p:sldId id="452" r:id="rId8"/>
    <p:sldId id="409" r:id="rId9"/>
    <p:sldId id="388" r:id="rId10"/>
    <p:sldId id="611" r:id="rId11"/>
    <p:sldId id="647" r:id="rId12"/>
    <p:sldId id="649" r:id="rId13"/>
    <p:sldId id="350" r:id="rId14"/>
    <p:sldId id="513" r:id="rId15"/>
    <p:sldId id="530" r:id="rId16"/>
    <p:sldId id="651" r:id="rId17"/>
    <p:sldId id="629" r:id="rId18"/>
  </p:sldIdLst>
  <p:sldSz cx="12192000" cy="6858000"/>
  <p:notesSz cx="7004050" cy="9290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63B7356-6AAC-443D-8DF0-F816F5C5E2E6}">
          <p14:sldIdLst>
            <p14:sldId id="555"/>
            <p14:sldId id="614"/>
            <p14:sldId id="579"/>
            <p14:sldId id="452"/>
            <p14:sldId id="409"/>
            <p14:sldId id="388"/>
            <p14:sldId id="611"/>
            <p14:sldId id="647"/>
            <p14:sldId id="649"/>
            <p14:sldId id="350"/>
            <p14:sldId id="513"/>
            <p14:sldId id="530"/>
            <p14:sldId id="651"/>
            <p14:sldId id="629"/>
          </p14:sldIdLst>
        </p14:section>
        <p14:section name="Untitled Section" id="{A07CAA42-E76D-4BE9-ADE9-F4D55162B5C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C4A3"/>
    <a:srgbClr val="4139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449" autoAdjust="0"/>
  </p:normalViewPr>
  <p:slideViewPr>
    <p:cSldViewPr snapToGrid="0" showGuides="1">
      <p:cViewPr varScale="1">
        <p:scale>
          <a:sx n="68" d="100"/>
          <a:sy n="68" d="100"/>
        </p:scale>
        <p:origin x="966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32" d="100"/>
        <a:sy n="232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 showGuides="1">
      <p:cViewPr varScale="1">
        <p:scale>
          <a:sx n="87" d="100"/>
          <a:sy n="87" d="100"/>
        </p:scale>
        <p:origin x="380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3035088" cy="466114"/>
          </a:xfrm>
          <a:prstGeom prst="rect">
            <a:avLst/>
          </a:prstGeom>
        </p:spPr>
        <p:txBody>
          <a:bodyPr vert="horz" lIns="93084" tIns="46543" rIns="93084" bIns="46543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7341" y="4"/>
            <a:ext cx="3035088" cy="466114"/>
          </a:xfrm>
          <a:prstGeom prst="rect">
            <a:avLst/>
          </a:prstGeom>
        </p:spPr>
        <p:txBody>
          <a:bodyPr vert="horz" lIns="93084" tIns="46543" rIns="93084" bIns="46543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7/24/2023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3937"/>
            <a:ext cx="3035088" cy="466113"/>
          </a:xfrm>
          <a:prstGeom prst="rect">
            <a:avLst/>
          </a:prstGeom>
        </p:spPr>
        <p:txBody>
          <a:bodyPr vert="horz" lIns="93084" tIns="46543" rIns="93084" bIns="46543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7341" y="8823937"/>
            <a:ext cx="3035088" cy="466113"/>
          </a:xfrm>
          <a:prstGeom prst="rect">
            <a:avLst/>
          </a:prstGeom>
        </p:spPr>
        <p:txBody>
          <a:bodyPr vert="horz" lIns="93084" tIns="46543" rIns="93084" bIns="46543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75AE97B1-C974-F422-794D-B9A734E0BA4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3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9" name="Slide Image Placeholder 8">
            <a:extLst>
              <a:ext uri="{FF2B5EF4-FFF2-40B4-BE49-F238E27FC236}">
                <a16:creationId xmlns:a16="http://schemas.microsoft.com/office/drawing/2014/main" id="{DDD6F4C1-E0A5-2150-BDF4-D9EFDC2A75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62050"/>
            <a:ext cx="5575300" cy="31353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10" name="Notes Placeholder 9">
            <a:extLst>
              <a:ext uri="{FF2B5EF4-FFF2-40B4-BE49-F238E27FC236}">
                <a16:creationId xmlns:a16="http://schemas.microsoft.com/office/drawing/2014/main" id="{6A7AB7B1-5265-8349-7F08-67ADA0791E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0088" y="4470400"/>
            <a:ext cx="5603875" cy="36591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6BB3F2AE-1A07-DDF3-D5BA-79E73E27E9A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67163" y="0"/>
            <a:ext cx="30353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833146-A5C0-473E-825C-E276D3BB5D2D}" type="datetimeFigureOut">
              <a:rPr lang="en-AU" smtClean="0"/>
              <a:t>24/07/2023</a:t>
            </a:fld>
            <a:endParaRPr lang="en-AU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AA216AA-8882-CF7D-47B7-043D3CFF1DD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4913"/>
            <a:ext cx="30353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9BCD6CB-224B-5E0C-2E66-398F13786F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67163" y="8824913"/>
            <a:ext cx="30353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9AB884-C9CB-42B8-9541-1297186A6E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27063" y="1193800"/>
            <a:ext cx="5570537" cy="313372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55682" y="4513839"/>
            <a:ext cx="6268553" cy="4301407"/>
          </a:xfrm>
          <a:prstGeom prst="rect">
            <a:avLst/>
          </a:prstGeom>
        </p:spPr>
        <p:txBody>
          <a:bodyPr/>
          <a:lstStyle/>
          <a:p>
            <a:endParaRPr lang="en-AU" sz="20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endParaRPr lang="en-AU" sz="1800" dirty="0"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8646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1160463"/>
            <a:ext cx="5572125" cy="3135312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86460" y="4773168"/>
            <a:ext cx="6201448" cy="4836962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67341" y="8823937"/>
            <a:ext cx="3035088" cy="466113"/>
          </a:xfrm>
          <a:prstGeom prst="rect">
            <a:avLst/>
          </a:prstGeom>
        </p:spPr>
        <p:txBody>
          <a:bodyPr/>
          <a:lstStyle/>
          <a:p>
            <a:fld id="{0A3C37BE-C303-496D-B5CD-85F2937540FC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78665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1160463"/>
            <a:ext cx="5572125" cy="3135312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305" y="4773168"/>
            <a:ext cx="5330437" cy="4240685"/>
          </a:xfrm>
          <a:prstGeom prst="rect">
            <a:avLst/>
          </a:prstGeom>
        </p:spPr>
        <p:txBody>
          <a:bodyPr/>
          <a:lstStyle/>
          <a:p>
            <a:endParaRPr lang="en-AU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67341" y="8823937"/>
            <a:ext cx="3035088" cy="466113"/>
          </a:xfrm>
          <a:prstGeom prst="rect">
            <a:avLst/>
          </a:prstGeom>
        </p:spPr>
        <p:txBody>
          <a:bodyPr/>
          <a:lstStyle/>
          <a:p>
            <a:fld id="{0A3C37BE-C303-496D-B5CD-85F2937540FC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04018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1160463"/>
            <a:ext cx="5572125" cy="3135312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04210" y="4470836"/>
            <a:ext cx="6470237" cy="481921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7000"/>
              </a:lnSpc>
              <a:spcAft>
                <a:spcPts val="799"/>
              </a:spcAft>
            </a:pPr>
            <a:r>
              <a:rPr lang="en-AU" sz="18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67341" y="8823937"/>
            <a:ext cx="3035088" cy="466113"/>
          </a:xfrm>
          <a:prstGeom prst="rect">
            <a:avLst/>
          </a:prstGeom>
        </p:spPr>
        <p:txBody>
          <a:bodyPr/>
          <a:lstStyle/>
          <a:p>
            <a:fld id="{0A3C37BE-C303-496D-B5CD-85F2937540FC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68036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95313" y="968375"/>
            <a:ext cx="5949950" cy="3346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93552" y="4493204"/>
            <a:ext cx="6252127" cy="5428239"/>
          </a:xfrm>
          <a:prstGeom prst="rect">
            <a:avLst/>
          </a:prstGeom>
        </p:spPr>
        <p:txBody>
          <a:bodyPr/>
          <a:lstStyle/>
          <a:p>
            <a:endParaRPr lang="en-AU" sz="1800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67341" y="8823937"/>
            <a:ext cx="3035088" cy="466113"/>
          </a:xfrm>
          <a:prstGeom prst="rect">
            <a:avLst/>
          </a:prstGeom>
        </p:spPr>
        <p:txBody>
          <a:bodyPr/>
          <a:lstStyle/>
          <a:p>
            <a:fld id="{0A3C37BE-C303-496D-B5CD-85F2937540FC}" type="slidenum">
              <a:rPr lang="en-AU" smtClean="0"/>
              <a:t>13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101940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1160463"/>
            <a:ext cx="5572125" cy="3135312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48767" y="4472267"/>
            <a:ext cx="6282701" cy="4820755"/>
          </a:xfrm>
          <a:prstGeom prst="rect">
            <a:avLst/>
          </a:prstGeom>
        </p:spPr>
        <p:txBody>
          <a:bodyPr/>
          <a:lstStyle/>
          <a:p>
            <a:endParaRPr lang="en-A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67341" y="8823937"/>
            <a:ext cx="3035088" cy="466113"/>
          </a:xfrm>
          <a:prstGeom prst="rect">
            <a:avLst/>
          </a:prstGeom>
        </p:spPr>
        <p:txBody>
          <a:bodyPr/>
          <a:lstStyle/>
          <a:p>
            <a:fld id="{0A3C37BE-C303-496D-B5CD-85F2937540FC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0013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1160463"/>
            <a:ext cx="5572125" cy="3135312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404" y="4470836"/>
            <a:ext cx="5832597" cy="4435722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67341" y="8823937"/>
            <a:ext cx="3035088" cy="466113"/>
          </a:xfrm>
          <a:prstGeom prst="rect">
            <a:avLst/>
          </a:prstGeom>
        </p:spPr>
        <p:txBody>
          <a:bodyPr/>
          <a:lstStyle/>
          <a:p>
            <a:fld id="{0A3C37BE-C303-496D-B5CD-85F2937540FC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6426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2275" y="4777195"/>
            <a:ext cx="5953125" cy="445088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5885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1160463"/>
            <a:ext cx="5572125" cy="3135312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88693" y="4773170"/>
            <a:ext cx="6291722" cy="4783875"/>
          </a:xfrm>
          <a:prstGeom prst="rect">
            <a:avLst/>
          </a:prstGeom>
        </p:spPr>
        <p:txBody>
          <a:bodyPr/>
          <a:lstStyle/>
          <a:p>
            <a:r>
              <a:rPr lang="en-AU" sz="2000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67341" y="8823937"/>
            <a:ext cx="3035088" cy="466113"/>
          </a:xfrm>
          <a:prstGeom prst="rect">
            <a:avLst/>
          </a:prstGeom>
        </p:spPr>
        <p:txBody>
          <a:bodyPr/>
          <a:lstStyle/>
          <a:p>
            <a:fld id="{0A3C37BE-C303-496D-B5CD-85F2937540FC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4723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3863" y="4777193"/>
            <a:ext cx="6013223" cy="4932863"/>
          </a:xfrm>
        </p:spPr>
        <p:txBody>
          <a:bodyPr/>
          <a:lstStyle/>
          <a:p>
            <a:endParaRPr lang="en-AU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5830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3550" y="1284288"/>
            <a:ext cx="5954713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07765" y="4778723"/>
            <a:ext cx="6138640" cy="4339165"/>
          </a:xfrm>
        </p:spPr>
        <p:txBody>
          <a:bodyPr/>
          <a:lstStyle/>
          <a:p>
            <a:endParaRPr lang="en-AU" sz="2000" dirty="0"/>
          </a:p>
          <a:p>
            <a:endParaRPr lang="en-AU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6697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95313" y="968375"/>
            <a:ext cx="5949950" cy="3346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93552" y="4493204"/>
            <a:ext cx="6252127" cy="5428239"/>
          </a:xfrm>
          <a:prstGeom prst="rect">
            <a:avLst/>
          </a:prstGeom>
        </p:spPr>
        <p:txBody>
          <a:bodyPr/>
          <a:lstStyle/>
          <a:p>
            <a:endParaRPr lang="en-AU" sz="1800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67341" y="8823937"/>
            <a:ext cx="3035088" cy="466113"/>
          </a:xfrm>
          <a:prstGeom prst="rect">
            <a:avLst/>
          </a:prstGeom>
        </p:spPr>
        <p:txBody>
          <a:bodyPr/>
          <a:lstStyle/>
          <a:p>
            <a:fld id="{0A3C37BE-C303-496D-B5CD-85F2937540FC}" type="slidenum">
              <a:rPr lang="en-AU" smtClean="0"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59691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08D99AD-D11C-D535-7085-3C43C92A59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xfrm>
            <a:off x="3967341" y="8823937"/>
            <a:ext cx="3035088" cy="466113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356" indent="-285521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086" indent="-228417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920" indent="-228417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754" indent="-228417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2588" indent="-2284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9423" indent="-2284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6257" indent="-2284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3091" indent="-2284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32969BF-C79C-46BA-B0AF-7CFACE800B0F}" type="slidenum">
              <a:rPr lang="en-AU" altLang="en-US">
                <a:latin typeface="Calibri" panose="020F0502020204030204" pitchFamily="34" charset="0"/>
              </a:rPr>
              <a:pPr eaLnBrk="1" hangingPunct="1"/>
              <a:t>8</a:t>
            </a:fld>
            <a:endParaRPr lang="en-AU" altLang="en-US">
              <a:latin typeface="Calibri" panose="020F0502020204030204" pitchFamily="34" charset="0"/>
            </a:endParaRP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714EA347-67DC-6446-9E07-C8BF4D6123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8425" y="741363"/>
            <a:ext cx="6578600" cy="37020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51B586AF-B023-71C9-1F75-57D9449FCB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95008" y="4691032"/>
            <a:ext cx="6185642" cy="518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z="20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8B18D-78DE-FE47-B9E3-A85F2B1D0EB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40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tif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7/24/2023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43"/>
            <a:ext cx="4907279" cy="107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7/24/2023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7/24/2023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7/24/2023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32CF9-F827-49D4-9473-224EDFEC989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112242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Poi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AU" noProof="0" dirty="0"/>
              <a:t>Click to edit Master title style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613429" y="1628986"/>
            <a:ext cx="10914784" cy="4456854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spcAft>
                <a:spcPts val="0"/>
              </a:spcAft>
              <a:buSzPct val="125000"/>
              <a:buFont typeface="Wingdings" panose="05000000000000000000" pitchFamily="2" charset="2"/>
              <a:buChar char=""/>
              <a:defRPr lang="en-AU" sz="1800" b="0" kern="1200" cap="none" baseline="0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4pPr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noProof="0" dirty="0"/>
              <a:t>Bullets points</a:t>
            </a:r>
          </a:p>
          <a:p>
            <a:pPr lvl="0"/>
            <a:r>
              <a:rPr lang="en-AU" noProof="0" dirty="0"/>
              <a:t>Point One</a:t>
            </a:r>
          </a:p>
          <a:p>
            <a:pPr lvl="0"/>
            <a:r>
              <a:rPr lang="en-AU" noProof="0" dirty="0"/>
              <a:t>Point Two</a:t>
            </a:r>
          </a:p>
          <a:p>
            <a:pPr lvl="0"/>
            <a:r>
              <a:rPr lang="en-AU" noProof="0" dirty="0"/>
              <a:t>Point Three</a:t>
            </a:r>
          </a:p>
          <a:p>
            <a:pPr lvl="0"/>
            <a:r>
              <a:rPr lang="en-AU" noProof="0" dirty="0"/>
              <a:t>Point Four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613429" y="846667"/>
            <a:ext cx="8530571" cy="5321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en-AU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lvl="0"/>
            <a:r>
              <a:rPr lang="en-AU" noProof="0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79846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85800" indent="-228600">
              <a:buFont typeface="Arial" panose="020B0604020202020204" pitchFamily="34" charset="0"/>
              <a:buChar char="~"/>
              <a:defRPr/>
            </a:lvl2pPr>
            <a:lvl3pPr marL="1143000" indent="-228600">
              <a:buFont typeface="Arial" panose="020B0604020202020204" pitchFamily="34" charset="0"/>
              <a:buChar char="~"/>
              <a:defRPr/>
            </a:lvl3pPr>
            <a:lvl4pPr marL="1600200" indent="-228600">
              <a:buFont typeface="Arial" panose="020B0604020202020204" pitchFamily="34" charset="0"/>
              <a:buChar char="~"/>
              <a:defRPr/>
            </a:lvl4pPr>
            <a:lvl5pPr marL="2057400" indent="-228600">
              <a:buFont typeface="Arial" panose="020B0604020202020204" pitchFamily="34" charset="0"/>
              <a:buChar char="~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7/24/2023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7/24/2023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7/24/2023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7/24/2023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7/24/2023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7/24/2023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7/24/2023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74" r:id="rId13"/>
    <p:sldLayoutId id="2147483675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chair@acur.org.au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ur.org/council_on_undergraduate_research_issues_updated_definition_of_undergraduate_research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lamy.com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4868" y="2413461"/>
            <a:ext cx="7840600" cy="2219691"/>
          </a:xfrm>
        </p:spPr>
        <p:txBody>
          <a:bodyPr anchor="ctr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en-AU" sz="3200" dirty="0"/>
            </a:br>
            <a:br>
              <a:rPr lang="en-AU" sz="3200" dirty="0"/>
            </a:br>
            <a:r>
              <a:rPr lang="en-AU" sz="1800" b="1" dirty="0">
                <a:solidFill>
                  <a:srgbClr val="3F3F3F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? </a:t>
            </a:r>
            <a:br>
              <a:rPr lang="en-AU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en-AU" sz="1800" b="1" dirty="0">
                <a:solidFill>
                  <a:srgbClr val="3F3F3F"/>
                </a:solidFill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 </a:t>
            </a:r>
            <a:br>
              <a:rPr lang="en-AU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en-AU" sz="1800" b="1" dirty="0">
                <a:solidFill>
                  <a:srgbClr val="3F3F3F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 </a:t>
            </a:r>
            <a:br>
              <a:rPr lang="en-AU" sz="1800" b="1" dirty="0">
                <a:solidFill>
                  <a:srgbClr val="3F3F3F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br>
              <a:rPr lang="en-AU" sz="1800" b="1" dirty="0">
                <a:solidFill>
                  <a:srgbClr val="3F3F3F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br>
              <a:rPr lang="en-AU" sz="1800" b="1" dirty="0">
                <a:solidFill>
                  <a:srgbClr val="3F3F3F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br>
              <a:rPr lang="en-AU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en-AU" sz="2400" dirty="0">
                <a:solidFill>
                  <a:srgbClr val="3F3F3F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Generative AI makes imperative the shift </a:t>
            </a:r>
            <a:br>
              <a:rPr lang="en-AU" sz="2400" dirty="0">
                <a:solidFill>
                  <a:srgbClr val="3F3F3F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en-AU" sz="2400" dirty="0">
                <a:solidFill>
                  <a:srgbClr val="3F3F3F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from students as consumers </a:t>
            </a:r>
            <a:br>
              <a:rPr lang="en-AU" sz="2400" dirty="0">
                <a:solidFill>
                  <a:srgbClr val="3F3F3F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en-AU" sz="2400" dirty="0">
                <a:solidFill>
                  <a:srgbClr val="3F3F3F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to students as producers </a:t>
            </a:r>
            <a:br>
              <a:rPr lang="en-AU" sz="1800" b="1" dirty="0">
                <a:solidFill>
                  <a:srgbClr val="3F3F3F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br>
              <a:rPr lang="en-AU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br>
              <a:rPr lang="en-AU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br>
              <a:rPr lang="en-AU" sz="3200" dirty="0"/>
            </a:br>
            <a:br>
              <a:rPr lang="en-AU" sz="3200" dirty="0"/>
            </a:br>
            <a:br>
              <a:rPr lang="en-AU" sz="3200" dirty="0"/>
            </a:br>
            <a:br>
              <a:rPr lang="en-AU" dirty="0"/>
            </a:br>
            <a:endParaRPr lang="en-US" sz="32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81548" y="4167793"/>
            <a:ext cx="7531625" cy="1440642"/>
          </a:xfrm>
        </p:spPr>
        <p:txBody>
          <a:bodyPr>
            <a:normAutofit/>
          </a:bodyPr>
          <a:lstStyle/>
          <a:p>
            <a:pPr algn="r"/>
            <a:endParaRPr lang="en-AU" sz="2400" dirty="0"/>
          </a:p>
          <a:p>
            <a:pPr algn="r"/>
            <a:endParaRPr lang="en-AU" sz="2400" dirty="0"/>
          </a:p>
          <a:p>
            <a:pPr algn="r"/>
            <a:r>
              <a:rPr lang="en-AU" sz="2400" dirty="0"/>
              <a:t>Emeritus Professor Angela Brew </a:t>
            </a:r>
          </a:p>
          <a:p>
            <a:pPr algn="r"/>
            <a:r>
              <a:rPr lang="en-US" sz="1600" dirty="0"/>
              <a:t>Macquarie University, Sydney Australia and Chair of ACUR</a:t>
            </a:r>
          </a:p>
          <a:p>
            <a:pPr algn="r"/>
            <a:endParaRPr lang="en-AU" sz="2400" dirty="0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66ADA2A7-F00E-47D3-BFDF-CA9B2BBA8B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136" y="-1"/>
            <a:ext cx="5018116" cy="1097167"/>
          </a:xfrm>
          <a:prstGeom prst="rect">
            <a:avLst/>
          </a:prstGeom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229D8EE-F93C-481C-95D1-BC5A459813B8}"/>
              </a:ext>
            </a:extLst>
          </p:cNvPr>
          <p:cNvSpPr/>
          <p:nvPr/>
        </p:nvSpPr>
        <p:spPr>
          <a:xfrm>
            <a:off x="0" y="1"/>
            <a:ext cx="7290262" cy="1097166"/>
          </a:xfrm>
          <a:prstGeom prst="rect">
            <a:avLst/>
          </a:prstGeom>
          <a:solidFill>
            <a:srgbClr val="7CC4A3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117F1A-C8C9-4E99-887B-8CC4317F29F7}"/>
              </a:ext>
            </a:extLst>
          </p:cNvPr>
          <p:cNvSpPr/>
          <p:nvPr/>
        </p:nvSpPr>
        <p:spPr>
          <a:xfrm>
            <a:off x="9068" y="5760834"/>
            <a:ext cx="12192000" cy="1097166"/>
          </a:xfrm>
          <a:prstGeom prst="rect">
            <a:avLst/>
          </a:prstGeom>
          <a:solidFill>
            <a:srgbClr val="7CC4A3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  <a:p>
            <a:pPr algn="ctr"/>
            <a:endParaRPr lang="en-AU" dirty="0"/>
          </a:p>
          <a:p>
            <a:pPr lvl="4" algn="ctr"/>
            <a:r>
              <a:rPr lang="en-AU" dirty="0"/>
              <a:t>What do artificial intelligence systems mean for academic practice. SRHE 19</a:t>
            </a:r>
            <a:r>
              <a:rPr lang="en-AU" baseline="30000" dirty="0"/>
              <a:t>th</a:t>
            </a:r>
            <a:r>
              <a:rPr lang="en-AU" dirty="0"/>
              <a:t> July 2023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2C0C89-B020-4627-A8FF-AD350383F792}"/>
              </a:ext>
            </a:extLst>
          </p:cNvPr>
          <p:cNvSpPr/>
          <p:nvPr/>
        </p:nvSpPr>
        <p:spPr>
          <a:xfrm>
            <a:off x="1596044" y="1097166"/>
            <a:ext cx="1205345" cy="1163896"/>
          </a:xfrm>
          <a:prstGeom prst="rect">
            <a:avLst/>
          </a:prstGeom>
          <a:solidFill>
            <a:srgbClr val="7CC4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" name="Picture 1" descr="Tineka Close walking on a trail in the mountains">
            <a:extLst>
              <a:ext uri="{FF2B5EF4-FFF2-40B4-BE49-F238E27FC236}">
                <a16:creationId xmlns:a16="http://schemas.microsoft.com/office/drawing/2014/main" id="{EEC0F484-C470-CDD6-63F8-C68767F07CE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" r="34314" b="2"/>
          <a:stretch/>
        </p:blipFill>
        <p:spPr>
          <a:xfrm>
            <a:off x="8485653" y="1217393"/>
            <a:ext cx="3697279" cy="43910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652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graphicFrame>
        <p:nvGraphicFramePr>
          <p:cNvPr id="10" name="Table Placeholder 9">
            <a:extLst>
              <a:ext uri="{FF2B5EF4-FFF2-40B4-BE49-F238E27FC236}">
                <a16:creationId xmlns:a16="http://schemas.microsoft.com/office/drawing/2014/main" id="{F8B91815-0A76-46EF-B3A8-A14C5F1A8260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151992173"/>
              </p:ext>
            </p:extLst>
          </p:nvPr>
        </p:nvGraphicFramePr>
        <p:xfrm>
          <a:off x="609600" y="274638"/>
          <a:ext cx="11045826" cy="5678089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681942">
                  <a:extLst>
                    <a:ext uri="{9D8B030D-6E8A-4147-A177-3AD203B41FA5}">
                      <a16:colId xmlns:a16="http://schemas.microsoft.com/office/drawing/2014/main" val="976378525"/>
                    </a:ext>
                  </a:extLst>
                </a:gridCol>
                <a:gridCol w="3681942">
                  <a:extLst>
                    <a:ext uri="{9D8B030D-6E8A-4147-A177-3AD203B41FA5}">
                      <a16:colId xmlns:a16="http://schemas.microsoft.com/office/drawing/2014/main" val="3703303637"/>
                    </a:ext>
                  </a:extLst>
                </a:gridCol>
                <a:gridCol w="3681942">
                  <a:extLst>
                    <a:ext uri="{9D8B030D-6E8A-4147-A177-3AD203B41FA5}">
                      <a16:colId xmlns:a16="http://schemas.microsoft.com/office/drawing/2014/main" val="2461089499"/>
                    </a:ext>
                  </a:extLst>
                </a:gridCol>
              </a:tblGrid>
              <a:tr h="387944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ATOMISTIC UNDERGRADUATE RESEARCH DEVELOPMENT: </a:t>
                      </a:r>
                      <a:endParaRPr lang="en-A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9525" marB="0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035675"/>
                  </a:ext>
                </a:extLst>
              </a:tr>
              <a:tr h="9740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1. uncoordinated skills development within courses</a:t>
                      </a:r>
                      <a:endParaRPr lang="en-A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2. Coordinated Skills development within courses</a:t>
                      </a:r>
                      <a:endParaRPr lang="en-A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3. Co-curricular research-based scholarly experience/tasters</a:t>
                      </a:r>
                      <a:endParaRPr lang="en-A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9525" marB="0"/>
                </a:tc>
                <a:extLst>
                  <a:ext uri="{0D108BD9-81ED-4DB2-BD59-A6C34878D82A}">
                    <a16:rowId xmlns:a16="http://schemas.microsoft.com/office/drawing/2014/main" val="406009212"/>
                  </a:ext>
                </a:extLst>
              </a:tr>
              <a:tr h="235959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Essays and reports framed as research. Individual research techniques practiced, e.g. Bibliographical exercises, laboratory techniques, field work, etc. </a:t>
                      </a: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</a:rPr>
                        <a:t>Use GenAI to seek for and learn about different kinds of evidence, awareness of bias; understand the nature of argument/rhetoric</a:t>
                      </a:r>
                      <a:endParaRPr lang="en-AU" sz="2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Research techniques are combined and scaffolded through the curriculum. Specific techniques are practiced on unconnected topics. 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May learn how to complete ethics application and learn about ethical issues</a:t>
                      </a:r>
                      <a:endParaRPr lang="en-AU" sz="2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Students work as research assistants, in internships or voluntarily on existing research projects alongside researchers.</a:t>
                      </a:r>
                      <a:endParaRPr lang="en-A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9525" marB="0"/>
                </a:tc>
                <a:extLst>
                  <a:ext uri="{0D108BD9-81ED-4DB2-BD59-A6C34878D82A}">
                    <a16:rowId xmlns:a16="http://schemas.microsoft.com/office/drawing/2014/main" val="1585650456"/>
                  </a:ext>
                </a:extLst>
              </a:tr>
              <a:tr h="19564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Students develop academic skills, knowledge of some techniques but research in the university is unconnected and they are unaware of research and opportunities. </a:t>
                      </a: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</a:rPr>
                        <a:t>They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</a:rPr>
                        <a:t>may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</a:rPr>
                        <a:t>begin to develop an awareness of different kinds of knowledge</a:t>
                      </a:r>
                      <a:endParaRPr lang="en-AU" sz="2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Students develop research techniques. 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</a:rPr>
                        <a:t>Plan a research project to test something they’ve discovered in GenAI. </a:t>
                      </a:r>
                      <a:r>
                        <a:rPr lang="en-US" sz="1800" dirty="0">
                          <a:effectLst/>
                        </a:rPr>
                        <a:t>May lack understanding of relationship to chosen profession</a:t>
                      </a:r>
                      <a:endParaRPr lang="en-A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Students are introduced to research life and practices. May be paid a stipend or salary or may gain academic credit</a:t>
                      </a:r>
                      <a:endParaRPr lang="en-A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9525" marB="0"/>
                </a:tc>
                <a:extLst>
                  <a:ext uri="{0D108BD9-81ED-4DB2-BD59-A6C34878D82A}">
                    <a16:rowId xmlns:a16="http://schemas.microsoft.com/office/drawing/2014/main" val="46040699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B6D71604-8C41-437D-89A1-2075B503DC4E}"/>
              </a:ext>
            </a:extLst>
          </p:cNvPr>
          <p:cNvSpPr txBox="1"/>
          <p:nvPr/>
        </p:nvSpPr>
        <p:spPr>
          <a:xfrm>
            <a:off x="536575" y="6090919"/>
            <a:ext cx="1111885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RESULT: Some recognition of need to develop undergraduate research skills 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</a:rPr>
              <a:t>but practice is patchy and coordination across programs requires more work</a:t>
            </a:r>
            <a:endParaRPr lang="en-AU" sz="2000" dirty="0">
              <a:solidFill>
                <a:srgbClr val="C00000"/>
              </a:solidFill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57378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91E43-89CA-4947-9ED9-CC6E747CF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 </a:t>
            </a:r>
            <a:br>
              <a:rPr lang="en-AU"/>
            </a:br>
            <a:endParaRPr lang="en-AU"/>
          </a:p>
        </p:txBody>
      </p:sp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2AFB5D34-2524-4065-8161-CCA49510AC4A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009706102"/>
              </p:ext>
            </p:extLst>
          </p:nvPr>
        </p:nvGraphicFramePr>
        <p:xfrm>
          <a:off x="609600" y="274638"/>
          <a:ext cx="10972800" cy="5675876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5486400">
                  <a:extLst>
                    <a:ext uri="{9D8B030D-6E8A-4147-A177-3AD203B41FA5}">
                      <a16:colId xmlns:a16="http://schemas.microsoft.com/office/drawing/2014/main" val="4184182343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4002639880"/>
                    </a:ext>
                  </a:extLst>
                </a:gridCol>
              </a:tblGrid>
              <a:tr h="4244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WHOLISTIC UNDERGRADUATE RESEARCH: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endParaRPr lang="en-AU" sz="3600" dirty="0">
                        <a:effectLst/>
                      </a:endParaRPr>
                    </a:p>
                  </a:txBody>
                  <a:tcPr marL="39370" marR="39370" marT="9525" marB="0">
                    <a:solidFill>
                      <a:srgbClr val="7CC4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6489835"/>
                  </a:ext>
                </a:extLst>
              </a:tr>
              <a:tr h="8826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200" dirty="0">
                          <a:effectLst/>
                        </a:rPr>
                        <a:t>4. Scholarly practice within courses</a:t>
                      </a:r>
                      <a:endParaRPr lang="en-A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200" dirty="0">
                          <a:effectLst/>
                        </a:rPr>
                        <a:t>5. Co-curricular integration into the scholarly community</a:t>
                      </a:r>
                      <a:endParaRPr lang="en-A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9525" marB="0"/>
                </a:tc>
                <a:extLst>
                  <a:ext uri="{0D108BD9-81ED-4DB2-BD59-A6C34878D82A}">
                    <a16:rowId xmlns:a16="http://schemas.microsoft.com/office/drawing/2014/main" val="2265188452"/>
                  </a:ext>
                </a:extLst>
              </a:tr>
              <a:tr h="164401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2200" dirty="0">
                          <a:effectLst/>
                        </a:rPr>
                        <a:t>Program based to course design, research skills and experiences coordinated so students engage in whole research process</a:t>
                      </a:r>
                      <a:endParaRPr lang="en-A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2200" dirty="0">
                          <a:effectLst/>
                        </a:rPr>
                        <a:t>Students work alongside researchers on own projects engaging in whole research process from question setting to publishing. May gain a stipend or academic credit</a:t>
                      </a:r>
                      <a:endParaRPr lang="en-A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9525" marB="0"/>
                </a:tc>
                <a:extLst>
                  <a:ext uri="{0D108BD9-81ED-4DB2-BD59-A6C34878D82A}">
                    <a16:rowId xmlns:a16="http://schemas.microsoft.com/office/drawing/2014/main" val="2971638950"/>
                  </a:ext>
                </a:extLst>
              </a:tr>
              <a:tr h="21082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200" dirty="0">
                          <a:effectLst/>
                        </a:rPr>
                        <a:t>Students develop a disciplinary professional tool kit with a clear sense of the process of research. They practice skills 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</a:rPr>
                        <a:t>and use GenAI </a:t>
                      </a:r>
                      <a:r>
                        <a:rPr lang="en-US" sz="2200" dirty="0">
                          <a:effectLst/>
                        </a:rPr>
                        <a:t>in a coordinated manner and know how research relates to professional practice</a:t>
                      </a:r>
                      <a:endParaRPr lang="en-A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Students are fully integrated into the scholarly community and treated as equal partners with academics. They know how their research furthers the discipline. 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</a:rPr>
                        <a:t>They are fully capable of understanding and evaluating and making full use of GenAI. They’re aware of ethical and other issues. They have developed a researcherly mindset.</a:t>
                      </a:r>
                      <a:endParaRPr lang="en-AU" sz="2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9525" marB="0"/>
                </a:tc>
                <a:extLst>
                  <a:ext uri="{0D108BD9-81ED-4DB2-BD59-A6C34878D82A}">
                    <a16:rowId xmlns:a16="http://schemas.microsoft.com/office/drawing/2014/main" val="343849009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C270AC7-1BB9-4F7A-9E05-183F4FFE1FC5}"/>
              </a:ext>
            </a:extLst>
          </p:cNvPr>
          <p:cNvSpPr txBox="1"/>
          <p:nvPr/>
        </p:nvSpPr>
        <p:spPr>
          <a:xfrm>
            <a:off x="528526" y="5950514"/>
            <a:ext cx="111349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RESULT: Some good recognition of the need for coordinated development and integration of students into the scholarly community</a:t>
            </a:r>
            <a:r>
              <a:rPr lang="en-US" sz="2400" dirty="0">
                <a:solidFill>
                  <a:srgbClr val="C00000"/>
                </a:solidFill>
              </a:rPr>
              <a:t>.</a:t>
            </a:r>
            <a:endParaRPr lang="en-AU" sz="40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39816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DA1033E-DA5E-476A-A692-01988D44A3E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CC4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5324DF03-D1C1-47CC-B503-9D021C33AD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65" y="1830166"/>
            <a:ext cx="11197491" cy="2448233"/>
          </a:xfrm>
          <a:prstGeom prst="rect">
            <a:avLst/>
          </a:prstGeom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9839F7-535B-4CCB-A003-431A0481298A}"/>
              </a:ext>
            </a:extLst>
          </p:cNvPr>
          <p:cNvSpPr txBox="1"/>
          <p:nvPr/>
        </p:nvSpPr>
        <p:spPr>
          <a:xfrm>
            <a:off x="6900333" y="5105400"/>
            <a:ext cx="3886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chair@acur.org.au</a:t>
            </a:r>
            <a:endParaRPr lang="en-AU" dirty="0">
              <a:solidFill>
                <a:schemeClr val="bg1"/>
              </a:solidFill>
            </a:endParaRPr>
          </a:p>
          <a:p>
            <a:endParaRPr lang="en-AU" dirty="0">
              <a:solidFill>
                <a:schemeClr val="bg1"/>
              </a:solidFill>
            </a:endParaRPr>
          </a:p>
          <a:p>
            <a:r>
              <a:rPr lang="en-AU" dirty="0">
                <a:solidFill>
                  <a:schemeClr val="bg1"/>
                </a:solidFill>
              </a:rPr>
              <a:t>angela.brew@mq.edu.au</a:t>
            </a:r>
          </a:p>
          <a:p>
            <a:endParaRPr lang="en-AU" dirty="0">
              <a:solidFill>
                <a:schemeClr val="bg1"/>
              </a:solidFill>
            </a:endParaRPr>
          </a:p>
          <a:p>
            <a:r>
              <a:rPr lang="en-AU" dirty="0">
                <a:solidFill>
                  <a:schemeClr val="bg1"/>
                </a:solidFill>
              </a:rPr>
              <a:t>https://acur.org.au </a:t>
            </a:r>
          </a:p>
        </p:txBody>
      </p:sp>
    </p:spTree>
    <p:extLst>
      <p:ext uri="{BB962C8B-B14F-4D97-AF65-F5344CB8AC3E}">
        <p14:creationId xmlns:p14="http://schemas.microsoft.com/office/powerpoint/2010/main" val="296722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821BF-8655-C7EC-D43F-F8B21C740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72298-D5AC-E0D2-F181-54D4A24D6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82" y="1363133"/>
            <a:ext cx="9982200" cy="5164667"/>
          </a:xfrm>
        </p:spPr>
        <p:txBody>
          <a:bodyPr>
            <a:normAutofit fontScale="25000" lnSpcReduction="20000"/>
          </a:bodyPr>
          <a:lstStyle/>
          <a:p>
            <a:pPr marL="0" indent="-457200">
              <a:lnSpc>
                <a:spcPct val="120000"/>
              </a:lnSpc>
              <a:spcBef>
                <a:spcPts val="0"/>
              </a:spcBef>
              <a:buNone/>
              <a:tabLst>
                <a:tab pos="228600" algn="r"/>
                <a:tab pos="342900" algn="l"/>
              </a:tabLst>
            </a:pPr>
            <a:r>
              <a:rPr lang="en-AU" sz="56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AU" sz="5600" kern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Boker</a:t>
            </a:r>
            <a:r>
              <a:rPr lang="en-AU" sz="56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J. (2012). </a:t>
            </a:r>
            <a:r>
              <a:rPr lang="en-AU" sz="5600" i="1" u="sng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University of the future: A thousand year old industry on the cusp of profound change</a:t>
            </a:r>
            <a:r>
              <a:rPr lang="en-AU" sz="5600" u="sng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AU" sz="56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Sydney, Australia:  Ernst &amp; Young.</a:t>
            </a:r>
          </a:p>
          <a:p>
            <a:pPr marL="0" indent="-457200">
              <a:lnSpc>
                <a:spcPct val="120000"/>
              </a:lnSpc>
              <a:spcBef>
                <a:spcPts val="0"/>
              </a:spcBef>
              <a:buNone/>
              <a:tabLst>
                <a:tab pos="228600" algn="r"/>
                <a:tab pos="342900" algn="l"/>
              </a:tabLst>
            </a:pPr>
            <a:endParaRPr lang="en-AU" sz="5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-457200">
              <a:lnSpc>
                <a:spcPct val="120000"/>
              </a:lnSpc>
              <a:spcBef>
                <a:spcPts val="0"/>
              </a:spcBef>
              <a:buNone/>
              <a:tabLst>
                <a:tab pos="228600" algn="r"/>
                <a:tab pos="342900" algn="l"/>
              </a:tabLst>
            </a:pPr>
            <a:r>
              <a:rPr lang="en-AU" sz="56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Boyer Commission. (1999). </a:t>
            </a:r>
            <a:r>
              <a:rPr lang="en-AU" sz="5600" i="1" u="sng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Reinventing Undergraduate Education: A blueprint for America's Research Universities.</a:t>
            </a:r>
            <a:r>
              <a:rPr lang="en-AU" sz="5600" i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56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Stony Brook, NY: Carnegie Foundation for University Teaching.</a:t>
            </a:r>
            <a:r>
              <a:rPr lang="en-AU" sz="56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-457200">
              <a:lnSpc>
                <a:spcPct val="120000"/>
              </a:lnSpc>
              <a:spcBef>
                <a:spcPts val="0"/>
              </a:spcBef>
              <a:buNone/>
              <a:tabLst>
                <a:tab pos="228600" algn="r"/>
                <a:tab pos="342900" algn="l"/>
              </a:tabLst>
            </a:pPr>
            <a:endParaRPr lang="en-AU" sz="5600" kern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-457200">
              <a:lnSpc>
                <a:spcPct val="120000"/>
              </a:lnSpc>
              <a:spcBef>
                <a:spcPts val="0"/>
              </a:spcBef>
              <a:buNone/>
              <a:tabLst>
                <a:tab pos="228600" algn="r"/>
                <a:tab pos="342900" algn="l"/>
              </a:tabLst>
            </a:pPr>
            <a:r>
              <a:rPr lang="en-AU" sz="5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Brew, A., &amp; Mantai, L. (2017). Academics’ perceptions of the challenges and barriers to implementing research-based experiences for undergraduates. </a:t>
            </a:r>
            <a:r>
              <a:rPr lang="en-AU" sz="56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Teaching in Higher Education</a:t>
            </a:r>
            <a:r>
              <a:rPr lang="en-AU" sz="5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 22:5, 551-568 </a:t>
            </a:r>
            <a:r>
              <a:rPr lang="en-AU" sz="5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doi</a:t>
            </a:r>
            <a:r>
              <a:rPr lang="en-AU" sz="5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10.1080/13562517.2016.1273216</a:t>
            </a:r>
          </a:p>
          <a:p>
            <a:pPr marL="0" indent="-457200">
              <a:lnSpc>
                <a:spcPct val="120000"/>
              </a:lnSpc>
              <a:spcBef>
                <a:spcPts val="0"/>
              </a:spcBef>
              <a:buNone/>
              <a:tabLst>
                <a:tab pos="228600" algn="r"/>
                <a:tab pos="342900" algn="l"/>
              </a:tabLst>
            </a:pPr>
            <a:endParaRPr lang="en-AU" sz="5600" kern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-457200">
              <a:lnSpc>
                <a:spcPct val="120000"/>
              </a:lnSpc>
              <a:spcBef>
                <a:spcPts val="0"/>
              </a:spcBef>
              <a:buNone/>
              <a:tabLst>
                <a:tab pos="228600" algn="r"/>
                <a:tab pos="342900" algn="l"/>
              </a:tabLst>
            </a:pPr>
            <a:r>
              <a:rPr lang="en-AU" sz="56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Council on Undergraduate Research. (2021</a:t>
            </a:r>
            <a:r>
              <a:rPr lang="en-AU" sz="5600" i="1" u="sng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 Council on Undergraduate Research Issues Updated Definition of Undergraduate Research</a:t>
            </a:r>
            <a:r>
              <a:rPr lang="en-AU" sz="56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2021. Available at: </a:t>
            </a:r>
            <a:r>
              <a:rPr lang="en-AU" sz="5600" kern="0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https://www.cur.org/council_on_undergraduate_research_issues_updated_definition_of_undergraduate_research/</a:t>
            </a:r>
            <a:r>
              <a:rPr lang="en-AU" sz="56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Accessed 18</a:t>
            </a:r>
            <a:r>
              <a:rPr lang="en-AU" sz="5600" kern="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AU" sz="56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July 2023.</a:t>
            </a:r>
          </a:p>
          <a:p>
            <a:pPr marL="0" indent="-457200">
              <a:lnSpc>
                <a:spcPct val="120000"/>
              </a:lnSpc>
              <a:spcBef>
                <a:spcPts val="0"/>
              </a:spcBef>
              <a:buNone/>
              <a:tabLst>
                <a:tab pos="228600" algn="r"/>
                <a:tab pos="342900" algn="l"/>
              </a:tabLst>
            </a:pPr>
            <a:endParaRPr lang="en-AU" sz="5600" kern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-457200">
              <a:lnSpc>
                <a:spcPct val="120000"/>
              </a:lnSpc>
              <a:spcBef>
                <a:spcPts val="0"/>
              </a:spcBef>
              <a:buNone/>
              <a:tabLst>
                <a:tab pos="228600" algn="r"/>
                <a:tab pos="342900" algn="l"/>
              </a:tabLst>
            </a:pPr>
            <a:r>
              <a:rPr lang="en-AU" sz="5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Meig</a:t>
            </a:r>
            <a:r>
              <a:rPr lang="en-AU" sz="5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H., Ambos, E., Brew, A., Galli, D. M., &amp; Lehmann, J. (Eds.). (2022). </a:t>
            </a:r>
            <a:r>
              <a:rPr lang="en-AU" sz="56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Cambridge Handbook of Undergraduate Research</a:t>
            </a:r>
            <a:r>
              <a:rPr lang="en-AU" sz="5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Cambridge University Press. DOI: 10.1017/9781108869508</a:t>
            </a:r>
          </a:p>
          <a:p>
            <a:pPr marL="0" indent="-457200">
              <a:lnSpc>
                <a:spcPct val="120000"/>
              </a:lnSpc>
              <a:spcBef>
                <a:spcPts val="0"/>
              </a:spcBef>
              <a:buNone/>
              <a:tabLst>
                <a:tab pos="228600" algn="r"/>
                <a:tab pos="342900" algn="l"/>
              </a:tabLst>
            </a:pPr>
            <a:endParaRPr lang="en-AU" sz="5600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-457200">
              <a:lnSpc>
                <a:spcPct val="120000"/>
              </a:lnSpc>
              <a:spcBef>
                <a:spcPts val="0"/>
              </a:spcBef>
              <a:buNone/>
              <a:tabLst>
                <a:tab pos="228600" algn="r"/>
                <a:tab pos="342900" algn="l"/>
              </a:tabLst>
            </a:pPr>
            <a:r>
              <a:rPr lang="en-AU" sz="56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AU" sz="5600" kern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Nowotny</a:t>
            </a:r>
            <a:r>
              <a:rPr lang="en-AU" sz="56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H., Scott, P., &amp; Gibbons, M. (2001). </a:t>
            </a:r>
            <a:r>
              <a:rPr lang="en-AU" sz="5600" i="1" u="sng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Re-thinking science: Knowledge and the public in an age of uncertainty</a:t>
            </a:r>
            <a:r>
              <a:rPr lang="en-AU" sz="56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Cambridge: Polity Press.</a:t>
            </a:r>
          </a:p>
          <a:p>
            <a:pPr marL="0" indent="-457200">
              <a:lnSpc>
                <a:spcPct val="120000"/>
              </a:lnSpc>
              <a:spcBef>
                <a:spcPts val="0"/>
              </a:spcBef>
              <a:buNone/>
              <a:tabLst>
                <a:tab pos="228600" algn="r"/>
                <a:tab pos="342900" algn="l"/>
              </a:tabLst>
            </a:pPr>
            <a:endParaRPr lang="en-AU" sz="5600" kern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-457200">
              <a:lnSpc>
                <a:spcPct val="120000"/>
              </a:lnSpc>
              <a:spcBef>
                <a:spcPts val="0"/>
              </a:spcBef>
              <a:buNone/>
              <a:tabLst>
                <a:tab pos="228600" algn="r"/>
                <a:tab pos="342900" algn="l"/>
              </a:tabLst>
            </a:pPr>
            <a:r>
              <a:rPr lang="en-AU" sz="56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AU" sz="56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ussell Group. (2023) . </a:t>
            </a:r>
            <a:r>
              <a:rPr lang="en-AU" sz="5600" i="1" u="sng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Russell Group principles on the use of generative AI tools in education</a:t>
            </a:r>
            <a:r>
              <a:rPr lang="en-AU" sz="56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Available at:</a:t>
            </a:r>
            <a:r>
              <a:rPr lang="en-AU" sz="56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56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russellgroup.ac.uk</a:t>
            </a:r>
            <a:r>
              <a:rPr lang="en-AU" sz="56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56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Accessed 18</a:t>
            </a:r>
            <a:r>
              <a:rPr lang="en-AU" sz="5600" kern="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AU" sz="56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July 2023.</a:t>
            </a:r>
            <a:r>
              <a:rPr lang="en-AU" sz="56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-457200">
              <a:lnSpc>
                <a:spcPct val="120000"/>
              </a:lnSpc>
              <a:spcBef>
                <a:spcPts val="0"/>
              </a:spcBef>
              <a:buNone/>
              <a:tabLst>
                <a:tab pos="228600" algn="r"/>
                <a:tab pos="342900" algn="l"/>
              </a:tabLst>
            </a:pPr>
            <a:endParaRPr lang="en-AU" sz="5600" b="1" kern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-457200">
              <a:lnSpc>
                <a:spcPct val="120000"/>
              </a:lnSpc>
              <a:spcBef>
                <a:spcPts val="0"/>
              </a:spcBef>
              <a:buNone/>
              <a:tabLst>
                <a:tab pos="228600" algn="r"/>
                <a:tab pos="342900" algn="l"/>
              </a:tabLst>
            </a:pPr>
            <a:endParaRPr lang="en-AU" sz="5600" b="1" kern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-457200">
              <a:lnSpc>
                <a:spcPct val="120000"/>
              </a:lnSpc>
              <a:spcBef>
                <a:spcPts val="0"/>
              </a:spcBef>
              <a:buNone/>
              <a:tabLst>
                <a:tab pos="228600" algn="r"/>
                <a:tab pos="342900" algn="l"/>
              </a:tabLst>
            </a:pPr>
            <a:r>
              <a:rPr lang="en-US" sz="4800" b="1" dirty="0">
                <a:latin typeface="Noto Sans" panose="020B0502040504020204" pitchFamily="34" charset="0"/>
              </a:rPr>
              <a:t>Image</a:t>
            </a:r>
            <a:r>
              <a:rPr lang="en-US" sz="4800" dirty="0">
                <a:latin typeface="Noto Sans" panose="020B0502040504020204" pitchFamily="34" charset="0"/>
              </a:rPr>
              <a:t>: 18th century L</a:t>
            </a:r>
            <a:r>
              <a:rPr lang="en-US" sz="4800" i="0" dirty="0">
                <a:effectLst/>
                <a:latin typeface="Noto Sans" panose="020B0502040504020204" pitchFamily="34" charset="0"/>
              </a:rPr>
              <a:t>ecture room of the legal faculty, Leipzig, engraving by Johann Christoph </a:t>
            </a:r>
            <a:r>
              <a:rPr lang="en-US" sz="4800" i="0" dirty="0" err="1">
                <a:effectLst/>
                <a:latin typeface="Noto Sans" panose="020B0502040504020204" pitchFamily="34" charset="0"/>
              </a:rPr>
              <a:t>Sysang</a:t>
            </a:r>
            <a:r>
              <a:rPr lang="en-US" sz="4800" i="0" dirty="0">
                <a:effectLst/>
                <a:latin typeface="Noto Sans" panose="020B0502040504020204" pitchFamily="34" charset="0"/>
              </a:rPr>
              <a:t>(1703 - 1757), reproduced at </a:t>
            </a:r>
            <a:r>
              <a:rPr lang="en-US" sz="4800" i="0" dirty="0">
                <a:effectLst/>
                <a:latin typeface="Noto Sans" panose="020B0502040504020204" pitchFamily="34" charset="0"/>
                <a:hlinkClick r:id="rId4"/>
              </a:rPr>
              <a:t>https://www.alamy.com/</a:t>
            </a:r>
            <a:r>
              <a:rPr lang="en-US" sz="4800" i="0" dirty="0">
                <a:effectLst/>
                <a:latin typeface="Noto Sans" panose="020B0502040504020204" pitchFamily="34" charset="0"/>
              </a:rPr>
              <a:t> Accessed 18</a:t>
            </a:r>
            <a:r>
              <a:rPr lang="en-US" sz="4800" i="0" baseline="30000" dirty="0">
                <a:effectLst/>
                <a:latin typeface="Noto Sans" panose="020B0502040504020204" pitchFamily="34" charset="0"/>
              </a:rPr>
              <a:t>th</a:t>
            </a:r>
            <a:r>
              <a:rPr lang="en-US" sz="4800" i="0" dirty="0">
                <a:effectLst/>
                <a:latin typeface="Noto Sans" panose="020B0502040504020204" pitchFamily="34" charset="0"/>
              </a:rPr>
              <a:t> July 2023.</a:t>
            </a:r>
            <a:endParaRPr lang="en-AU" sz="4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lnSpc>
                <a:spcPct val="80000"/>
              </a:lnSpc>
              <a:buFont typeface="Wingdings" charset="2"/>
              <a:buNone/>
            </a:pPr>
            <a:endParaRPr lang="en-US" sz="5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lnSpc>
                <a:spcPct val="80000"/>
              </a:lnSpc>
              <a:buFont typeface="Wingdings" charset="2"/>
              <a:buNone/>
            </a:pPr>
            <a:endParaRPr lang="en-AU" sz="5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1117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EA01F959-4FF9-AD2E-FBC2-C86FC73F87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0" b="33992"/>
          <a:stretch/>
        </p:blipFill>
        <p:spPr>
          <a:xfrm>
            <a:off x="618490" y="850552"/>
            <a:ext cx="6944005" cy="51568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E187B8-BB77-9369-0D86-5B3C0B51314A}"/>
              </a:ext>
            </a:extLst>
          </p:cNvPr>
          <p:cNvSpPr txBox="1"/>
          <p:nvPr/>
        </p:nvSpPr>
        <p:spPr>
          <a:xfrm>
            <a:off x="8270240" y="3992880"/>
            <a:ext cx="32156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Meig</a:t>
            </a:r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H., Ambos, E., Brew, A., Galli, D. M., &amp; Lehmann, J. (Eds.). (2022). </a:t>
            </a:r>
            <a:r>
              <a:rPr lang="en-A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Cambridge Handbook of Undergraduate Research</a:t>
            </a:r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Cambridge University Press. </a:t>
            </a:r>
            <a:r>
              <a:rPr lang="en-AU" sz="1800" dirty="0">
                <a:effectLst/>
                <a:latin typeface="SwiftLTStd-Regular"/>
                <a:ea typeface="Times New Roman" panose="02020603050405020304" pitchFamily="18" charset="0"/>
                <a:cs typeface="SwiftLTStd-Regular"/>
              </a:rPr>
              <a:t>DOI: 10.1017/9781108869508</a:t>
            </a:r>
            <a:b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2355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0D6BC-EA96-45F5-4A36-10E5679D6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Opportunities, limitations and ethical issues in the </a:t>
            </a:r>
            <a:br>
              <a:rPr lang="en-US" dirty="0"/>
            </a:br>
            <a:r>
              <a:rPr lang="en-US" dirty="0"/>
              <a:t>GenAI context include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C4DEC-44CB-4C59-33E1-1A78900F4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Privacy and data considerations</a:t>
            </a:r>
          </a:p>
          <a:p>
            <a:r>
              <a:rPr lang="en-US" dirty="0"/>
              <a:t>Potential for bias: </a:t>
            </a:r>
            <a:r>
              <a:rPr lang="en-US" dirty="0" err="1"/>
              <a:t>e,g</a:t>
            </a:r>
            <a:r>
              <a:rPr lang="en-US" dirty="0"/>
              <a:t>. societal biases and stereotypes </a:t>
            </a:r>
          </a:p>
          <a:p>
            <a:r>
              <a:rPr lang="en-US" dirty="0"/>
              <a:t>Inaccuracy and misinterpretation of information which may produce incorrect, irrelevant or out-of-date information. </a:t>
            </a:r>
          </a:p>
          <a:p>
            <a:r>
              <a:rPr lang="en-US" dirty="0"/>
              <a:t>Ethics codes may not be embedded within all generative AI tools and their incorporation, or otherwise, may not be something that users can easily verify. </a:t>
            </a:r>
          </a:p>
          <a:p>
            <a:r>
              <a:rPr lang="en-US" dirty="0"/>
              <a:t>Plagiarism: risk of </a:t>
            </a:r>
            <a:r>
              <a:rPr lang="en-US" dirty="0" err="1"/>
              <a:t>plagiarised</a:t>
            </a:r>
            <a:r>
              <a:rPr lang="en-US" dirty="0"/>
              <a:t> content and/or copyright infringement </a:t>
            </a:r>
          </a:p>
          <a:p>
            <a:r>
              <a:rPr lang="en-US" dirty="0"/>
              <a:t>Exploitation: the process by which generative AI tools are built can present ethical issues. For example, some developers have outsourced data labelling to low-wage workers in poor conditions . Russell Group principles on the use of generative AI tools in education</a:t>
            </a:r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0D4C9D-C36D-8F41-52B8-52A2EEA6B6E2}"/>
              </a:ext>
            </a:extLst>
          </p:cNvPr>
          <p:cNvSpPr txBox="1"/>
          <p:nvPr/>
        </p:nvSpPr>
        <p:spPr>
          <a:xfrm>
            <a:off x="4944534" y="6079067"/>
            <a:ext cx="6773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Russell Group </a:t>
            </a:r>
            <a:r>
              <a:rPr lang="en-US" i="1" dirty="0"/>
              <a:t>Principles on the use of generative AI tools in education, </a:t>
            </a:r>
            <a:r>
              <a:rPr lang="en-US" dirty="0"/>
              <a:t>July 2023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9504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3C30F-F9B6-4264-2CCB-AC686428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The democratisation of knowledge production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D10EC-10F3-1E62-1B91-2EB8DAE98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3200" i="1" dirty="0">
              <a:solidFill>
                <a:srgbClr val="40404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200" i="1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“The massive increase in the availability of “knowledge” online and the mass expansion of access to university education in developed and developing markets means a fundamental change in the role of universities as originators and keepers of knowledge.” </a:t>
            </a:r>
            <a:r>
              <a:rPr lang="en-US" sz="2400" i="1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</a:t>
            </a:r>
            <a:r>
              <a:rPr lang="en-US" sz="24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Justin </a:t>
            </a:r>
            <a:r>
              <a:rPr lang="en-US" sz="2400" dirty="0" err="1">
                <a:solidFill>
                  <a:srgbClr val="40404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Boker</a:t>
            </a:r>
            <a:r>
              <a:rPr lang="en-US" sz="24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2012, p. </a:t>
            </a:r>
            <a:r>
              <a:rPr lang="en-US" sz="2400" i="1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4).</a:t>
            </a:r>
            <a:endParaRPr lang="en-AU" sz="3200" i="1" dirty="0">
              <a:solidFill>
                <a:srgbClr val="40404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4059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8654C-9ED2-43C7-B059-38A5B8D6D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changing nature of knowledge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2AD21-D34D-4B5B-81A8-22B20DF3B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8600" y="2480733"/>
            <a:ext cx="8957733" cy="4572000"/>
          </a:xfrm>
        </p:spPr>
        <p:txBody>
          <a:bodyPr/>
          <a:lstStyle/>
          <a:p>
            <a:pPr marL="0" indent="0" algn="ctr">
              <a:buNone/>
            </a:pPr>
            <a:r>
              <a:rPr lang="en-A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AU" sz="3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 is a high degree of uncertainty, there is no clear-cut direction but many competing ideas, theories and methods, and no one is in overall charge</a:t>
            </a:r>
            <a:r>
              <a:rPr lang="en-A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en-AU" sz="1600" dirty="0" err="1"/>
              <a:t>Nowotny</a:t>
            </a:r>
            <a:r>
              <a:rPr lang="en-AU" sz="1600" dirty="0"/>
              <a:t>, Scott and Gibbons, (2001, p. 115) .</a:t>
            </a:r>
            <a:endParaRPr lang="en-US" altLang="en-US" i="1" dirty="0">
              <a:latin typeface="Arial Black" panose="020B0A04020102020204" pitchFamily="34" charset="0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3070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Content Placeholder 4" descr="An 18th Century law lecture&#10;&#10;Description generated with very high confidence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113789"/>
            <a:ext cx="9679504" cy="6744211"/>
          </a:xfrm>
        </p:spPr>
      </p:pic>
    </p:spTree>
    <p:extLst>
      <p:ext uri="{BB962C8B-B14F-4D97-AF65-F5344CB8AC3E}">
        <p14:creationId xmlns:p14="http://schemas.microsoft.com/office/powerpoint/2010/main" val="249116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5" name="Content Placeholder 4" descr="This is the cover of Boyer Commission report (1999) Reinventing Undergraduate Education: 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9" r="9053" b="2978"/>
          <a:stretch/>
        </p:blipFill>
        <p:spPr>
          <a:xfrm rot="5400000">
            <a:off x="215056" y="1159775"/>
            <a:ext cx="5758505" cy="4410338"/>
          </a:xfrm>
        </p:spPr>
      </p:pic>
      <p:sp>
        <p:nvSpPr>
          <p:cNvPr id="6" name="TextBox 5"/>
          <p:cNvSpPr txBox="1"/>
          <p:nvPr/>
        </p:nvSpPr>
        <p:spPr>
          <a:xfrm>
            <a:off x="6481632" y="1889423"/>
            <a:ext cx="45538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“Inquiry, investigation, and discovery are the heart of the enterprise, whether in funded research projects or in undergraduate classrooms or graduate apprenticeships. Everyone at university should be a discoverer, a learner” (</a:t>
            </a:r>
            <a:r>
              <a:rPr lang="en-AU" sz="2000" dirty="0"/>
              <a:t>Boyer Commission 1999, p.9)</a:t>
            </a:r>
            <a:endParaRPr lang="en-AU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58C5F9-90D5-A8DA-A4E7-49546791B000}"/>
              </a:ext>
            </a:extLst>
          </p:cNvPr>
          <p:cNvSpPr/>
          <p:nvPr/>
        </p:nvSpPr>
        <p:spPr>
          <a:xfrm>
            <a:off x="5299478" y="958362"/>
            <a:ext cx="5901922" cy="7297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501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821BF-8655-C7EC-D43F-F8B21C740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do we mean by undergraduate research?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72298-D5AC-E0D2-F181-54D4A24D6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lnSpc>
                <a:spcPct val="100000"/>
              </a:lnSpc>
              <a:buFont typeface="Wingdings" charset="2"/>
              <a:buNone/>
            </a:pPr>
            <a:endParaRPr lang="en-US" sz="2400" dirty="0"/>
          </a:p>
          <a:p>
            <a:pPr algn="ctr" eaLnBrk="1" hangingPunct="1">
              <a:lnSpc>
                <a:spcPct val="100000"/>
              </a:lnSpc>
              <a:buFont typeface="Wingdings" charset="2"/>
              <a:buNone/>
            </a:pPr>
            <a:r>
              <a:rPr lang="en-US" sz="3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“Undergraduate research scholarship and creative inquiry is fundamentally a pedagogical approach to teaching and learning. With an emphasis on process, CUR defines undergraduate research as: A mentored investigation or creative inquiry conducted by undergraduates that seeks to make a scholarly or artistic contribution to knowledge.” </a:t>
            </a:r>
            <a:r>
              <a:rPr lang="en-US" sz="2400" dirty="0"/>
              <a:t>(Council on Undergraduate Research, 2021)</a:t>
            </a:r>
          </a:p>
          <a:p>
            <a:pPr algn="ctr" eaLnBrk="1" hangingPunct="1">
              <a:lnSpc>
                <a:spcPct val="80000"/>
              </a:lnSpc>
              <a:buFont typeface="Wingdings" charset="2"/>
              <a:buNone/>
            </a:pPr>
            <a:endParaRPr lang="en-US" dirty="0"/>
          </a:p>
          <a:p>
            <a:pPr algn="ctr" eaLnBrk="1" hangingPunct="1">
              <a:lnSpc>
                <a:spcPct val="80000"/>
              </a:lnSpc>
              <a:buFont typeface="Wingdings" charset="2"/>
              <a:buNone/>
            </a:pPr>
            <a:endParaRPr lang="en-AU" sz="20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5211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940785D0-C241-7C5E-CD20-6DEDF0D55D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5851" y="240087"/>
            <a:ext cx="8785225" cy="796923"/>
          </a:xfrm>
        </p:spPr>
        <p:txBody>
          <a:bodyPr>
            <a:normAutofit/>
          </a:bodyPr>
          <a:lstStyle/>
          <a:p>
            <a:r>
              <a:rPr lang="en-US" altLang="en-US" dirty="0"/>
              <a:t>Undergraduate research implementation</a:t>
            </a:r>
            <a:endParaRPr lang="en-AU" altLang="en-US" dirty="0"/>
          </a:p>
        </p:txBody>
      </p:sp>
      <p:sp>
        <p:nvSpPr>
          <p:cNvPr id="19459" name="Text Box 3">
            <a:extLst>
              <a:ext uri="{FF2B5EF4-FFF2-40B4-BE49-F238E27FC236}">
                <a16:creationId xmlns:a16="http://schemas.microsoft.com/office/drawing/2014/main" id="{F4FDDC04-7427-030F-DD26-FC6442E19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4" y="5092700"/>
            <a:ext cx="65516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/>
              <a:t>Assignments and tutorials within specific units of study or programs</a:t>
            </a:r>
            <a:endParaRPr lang="en-AU" altLang="en-US" b="1" dirty="0"/>
          </a:p>
        </p:txBody>
      </p:sp>
      <p:sp>
        <p:nvSpPr>
          <p:cNvPr id="19460" name="Text Box 4">
            <a:extLst>
              <a:ext uri="{FF2B5EF4-FFF2-40B4-BE49-F238E27FC236}">
                <a16:creationId xmlns:a16="http://schemas.microsoft.com/office/drawing/2014/main" id="{802FB596-455C-1E62-2675-AB3CE844E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713" y="4365626"/>
            <a:ext cx="50403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Whole units of study/ courses/ modules</a:t>
            </a:r>
            <a:endParaRPr lang="en-AU" altLang="en-US" b="1" dirty="0"/>
          </a:p>
        </p:txBody>
      </p:sp>
      <p:sp>
        <p:nvSpPr>
          <p:cNvPr id="19461" name="Text Box 5">
            <a:extLst>
              <a:ext uri="{FF2B5EF4-FFF2-40B4-BE49-F238E27FC236}">
                <a16:creationId xmlns:a16="http://schemas.microsoft.com/office/drawing/2014/main" id="{6D2BBDFA-9970-1935-F352-4BA99E25D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075" y="3500438"/>
            <a:ext cx="5111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2" eaLnBrk="1" hangingPunct="1">
              <a:spcBef>
                <a:spcPct val="50000"/>
              </a:spcBef>
            </a:pPr>
            <a:r>
              <a:rPr lang="en-US" altLang="en-US" b="1" dirty="0"/>
              <a:t>Degree level – 1</a:t>
            </a:r>
            <a:r>
              <a:rPr lang="en-US" altLang="en-US" b="1" baseline="30000" dirty="0"/>
              <a:t>st</a:t>
            </a:r>
            <a:r>
              <a:rPr lang="en-US" altLang="en-US" b="1" dirty="0"/>
              <a:t> year, 2</a:t>
            </a:r>
            <a:r>
              <a:rPr lang="en-US" altLang="en-US" b="1" baseline="30000" dirty="0"/>
              <a:t>nd</a:t>
            </a:r>
            <a:r>
              <a:rPr lang="en-US" altLang="en-US" b="1" dirty="0"/>
              <a:t> year, 3</a:t>
            </a:r>
            <a:r>
              <a:rPr lang="en-US" altLang="en-US" b="1" baseline="30000" dirty="0"/>
              <a:t>rd</a:t>
            </a:r>
            <a:r>
              <a:rPr lang="en-US" altLang="en-US" b="1" dirty="0"/>
              <a:t> year, 	Honours</a:t>
            </a:r>
            <a:endParaRPr lang="en-AU" altLang="en-US" b="1" dirty="0"/>
          </a:p>
        </p:txBody>
      </p:sp>
      <p:sp>
        <p:nvSpPr>
          <p:cNvPr id="19462" name="Text Box 6">
            <a:extLst>
              <a:ext uri="{FF2B5EF4-FFF2-40B4-BE49-F238E27FC236}">
                <a16:creationId xmlns:a16="http://schemas.microsoft.com/office/drawing/2014/main" id="{A2C67B69-C29B-6668-CFFA-4A380DBBF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051" y="2852738"/>
            <a:ext cx="58340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CC"/>
                </a:solidFill>
              </a:rPr>
              <a:t>		</a:t>
            </a:r>
            <a:r>
              <a:rPr lang="en-US" altLang="en-US" b="1" dirty="0"/>
              <a:t>Whole degrees –PBL, IBL </a:t>
            </a:r>
            <a:r>
              <a:rPr lang="en-US" altLang="en-US" b="1" dirty="0" err="1"/>
              <a:t>etc</a:t>
            </a:r>
            <a:endParaRPr lang="en-AU" altLang="en-US" b="1" dirty="0"/>
          </a:p>
        </p:txBody>
      </p:sp>
      <p:sp>
        <p:nvSpPr>
          <p:cNvPr id="19463" name="Text Box 7">
            <a:extLst>
              <a:ext uri="{FF2B5EF4-FFF2-40B4-BE49-F238E27FC236}">
                <a16:creationId xmlns:a16="http://schemas.microsoft.com/office/drawing/2014/main" id="{EAAD2769-8DD3-DE5F-82B4-E184773CB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051" y="2060576"/>
            <a:ext cx="5400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CC"/>
                </a:solidFill>
              </a:rPr>
              <a:t>			</a:t>
            </a:r>
            <a:r>
              <a:rPr lang="en-US" altLang="en-US" b="1" dirty="0"/>
              <a:t>Scholarship schemes</a:t>
            </a:r>
            <a:endParaRPr lang="en-AU" altLang="en-US" b="1" dirty="0"/>
          </a:p>
        </p:txBody>
      </p:sp>
      <p:sp>
        <p:nvSpPr>
          <p:cNvPr id="19464" name="Rectangle 8">
            <a:extLst>
              <a:ext uri="{FF2B5EF4-FFF2-40B4-BE49-F238E27FC236}">
                <a16:creationId xmlns:a16="http://schemas.microsoft.com/office/drawing/2014/main" id="{1FDA4A7E-BB9E-0AA9-B70B-303809484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4" y="5013325"/>
            <a:ext cx="7056437" cy="86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5" name="Rectangle 9">
            <a:extLst>
              <a:ext uri="{FF2B5EF4-FFF2-40B4-BE49-F238E27FC236}">
                <a16:creationId xmlns:a16="http://schemas.microsoft.com/office/drawing/2014/main" id="{4A361BEF-BD3D-EA38-86EA-626928FCD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76" y="4221163"/>
            <a:ext cx="6264275" cy="792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6" name="Rectangle 10">
            <a:extLst>
              <a:ext uri="{FF2B5EF4-FFF2-40B4-BE49-F238E27FC236}">
                <a16:creationId xmlns:a16="http://schemas.microsoft.com/office/drawing/2014/main" id="{580FC54F-66F8-D2DB-82F3-27486BD10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876" y="3500439"/>
            <a:ext cx="5184775" cy="720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7" name="Rectangle 11">
            <a:extLst>
              <a:ext uri="{FF2B5EF4-FFF2-40B4-BE49-F238E27FC236}">
                <a16:creationId xmlns:a16="http://schemas.microsoft.com/office/drawing/2014/main" id="{C0581107-6E98-D39F-CE41-41E6F0EA6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2038" y="2636838"/>
            <a:ext cx="4392612" cy="8636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8" name="Rectangle 12">
            <a:extLst>
              <a:ext uri="{FF2B5EF4-FFF2-40B4-BE49-F238E27FC236}">
                <a16:creationId xmlns:a16="http://schemas.microsoft.com/office/drawing/2014/main" id="{C92FF50C-C2AB-AC18-53AF-1FBA8F4C92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1538" y="1916114"/>
            <a:ext cx="3313112" cy="720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4461" name="Rectangle 13">
            <a:extLst>
              <a:ext uri="{FF2B5EF4-FFF2-40B4-BE49-F238E27FC236}">
                <a16:creationId xmlns:a16="http://schemas.microsoft.com/office/drawing/2014/main" id="{86FBC595-3B52-43E1-C263-02C1FAAD6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8163" y="1341439"/>
            <a:ext cx="2374900" cy="57467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/>
              <a:t>Whole University</a:t>
            </a:r>
            <a:endParaRPr lang="en-AU" alt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Forms of engagement in undergraduate research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0"/>
          </p:nvPr>
        </p:nvSpPr>
        <p:spPr>
          <a:xfrm>
            <a:off x="3886200" y="2006462"/>
            <a:ext cx="6781800" cy="4456854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A6192E"/>
                </a:solidFill>
              </a:rPr>
              <a:t>RED: </a:t>
            </a:r>
            <a:r>
              <a:rPr lang="en-US" sz="2400" dirty="0"/>
              <a:t>Undergraduate learning – </a:t>
            </a:r>
            <a:r>
              <a:rPr lang="en-US" sz="2400" i="1" dirty="0"/>
              <a:t>insufficient undergraduate research development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FFC000"/>
                </a:solidFill>
              </a:rPr>
              <a:t>AMBER: </a:t>
            </a:r>
            <a:r>
              <a:rPr lang="en-US" sz="2400" dirty="0"/>
              <a:t>Atomistic undergraduate research development – </a:t>
            </a:r>
            <a:r>
              <a:rPr lang="en-US" sz="2400" i="1" dirty="0"/>
              <a:t>some recognition of the need to develop undergraduate research skills but practice is patchy and coordination across programs requires more work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00B050"/>
                </a:solidFill>
              </a:rPr>
              <a:t>GREEN: </a:t>
            </a:r>
            <a:r>
              <a:rPr lang="en-US" sz="2400" dirty="0"/>
              <a:t>Wholistic undergraduate research – g</a:t>
            </a:r>
            <a:r>
              <a:rPr lang="en-US" sz="2400" i="1" dirty="0"/>
              <a:t>ood recognition of the need for coordinated development and integration of students into the scholarly community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4" r="24873"/>
          <a:stretch/>
        </p:blipFill>
        <p:spPr>
          <a:xfrm>
            <a:off x="1524001" y="1491266"/>
            <a:ext cx="2126933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826650"/>
      </p:ext>
    </p:extLst>
  </p:cSld>
  <p:clrMapOvr>
    <a:masterClrMapping/>
  </p:clrMapOvr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onference introduction 2021" id="{5114380B-F4D6-40DA-8DF4-0B9FCFE60701}" vid="{75638CBA-8BE3-48BE-B930-079D1C8C27D1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purl.org/dc/dcmitype/"/>
    <ds:schemaRef ds:uri="http://purl.org/dc/terms/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4873beb7-5857-4685-be1f-d57550cc96cc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Conference introduction 2021</Template>
  <TotalTime>17420</TotalTime>
  <Words>1332</Words>
  <Application>Microsoft Office PowerPoint</Application>
  <PresentationFormat>Widescreen</PresentationFormat>
  <Paragraphs>100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Arial Black</vt:lpstr>
      <vt:lpstr>Calibri</vt:lpstr>
      <vt:lpstr>Cambria</vt:lpstr>
      <vt:lpstr>Euphemia</vt:lpstr>
      <vt:lpstr>Georgia</vt:lpstr>
      <vt:lpstr>Noto Sans</vt:lpstr>
      <vt:lpstr>Plantagenet Cherokee</vt:lpstr>
      <vt:lpstr>SwiftLTStd-Regular</vt:lpstr>
      <vt:lpstr>Times New Roman</vt:lpstr>
      <vt:lpstr>Wingdings</vt:lpstr>
      <vt:lpstr>Academic Literature 16x9</vt:lpstr>
      <vt:lpstr>  ?         Generative AI makes imperative the shift  from students as consumers  to students as producers        </vt:lpstr>
      <vt:lpstr>Opportunities, limitations and ethical issues in the  GenAI context include</vt:lpstr>
      <vt:lpstr>The democratisation of knowledge production</vt:lpstr>
      <vt:lpstr>The changing nature of knowledge </vt:lpstr>
      <vt:lpstr>PowerPoint Presentation</vt:lpstr>
      <vt:lpstr>PowerPoint Presentation</vt:lpstr>
      <vt:lpstr>What do we mean by undergraduate research?</vt:lpstr>
      <vt:lpstr>Undergraduate research implementation</vt:lpstr>
      <vt:lpstr>Forms of engagement in undergraduate research</vt:lpstr>
      <vt:lpstr>PowerPoint Presentation</vt:lpstr>
      <vt:lpstr>  </vt:lpstr>
      <vt:lpstr>PowerPoint Presentation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ACUR@ANU 2021 Online Conference  Your Search: Our future</dc:title>
  <dc:creator>Angela Brew</dc:creator>
  <cp:lastModifiedBy>Rob Gresham</cp:lastModifiedBy>
  <cp:revision>23</cp:revision>
  <cp:lastPrinted>2023-07-13T14:41:56Z</cp:lastPrinted>
  <dcterms:created xsi:type="dcterms:W3CDTF">2021-09-13T06:30:49Z</dcterms:created>
  <dcterms:modified xsi:type="dcterms:W3CDTF">2023-07-24T13:00:21Z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