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1.xml" ContentType="application/vnd.openxmlformats-officedocument.them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049" r:id="rId1"/>
  </p:sldMasterIdLst>
  <p:notesMasterIdLst>
    <p:notesMasterId r:id="rId30"/>
  </p:notesMasterIdLst>
  <p:handoutMasterIdLst>
    <p:handoutMasterId r:id="rId31"/>
  </p:handoutMasterIdLst>
  <p:sldIdLst>
    <p:sldId id="467" r:id="rId2"/>
    <p:sldId id="430" r:id="rId3"/>
    <p:sldId id="466" r:id="rId4"/>
    <p:sldId id="471" r:id="rId5"/>
    <p:sldId id="478" r:id="rId6"/>
    <p:sldId id="468" r:id="rId7"/>
    <p:sldId id="438" r:id="rId8"/>
    <p:sldId id="440" r:id="rId9"/>
    <p:sldId id="436" r:id="rId10"/>
    <p:sldId id="474" r:id="rId11"/>
    <p:sldId id="472" r:id="rId12"/>
    <p:sldId id="473" r:id="rId13"/>
    <p:sldId id="475" r:id="rId14"/>
    <p:sldId id="437" r:id="rId15"/>
    <p:sldId id="465" r:id="rId16"/>
    <p:sldId id="464" r:id="rId17"/>
    <p:sldId id="469" r:id="rId18"/>
    <p:sldId id="454" r:id="rId19"/>
    <p:sldId id="477" r:id="rId20"/>
    <p:sldId id="458" r:id="rId21"/>
    <p:sldId id="460" r:id="rId22"/>
    <p:sldId id="441" r:id="rId23"/>
    <p:sldId id="476" r:id="rId24"/>
    <p:sldId id="444" r:id="rId25"/>
    <p:sldId id="463" r:id="rId26"/>
    <p:sldId id="445" r:id="rId27"/>
    <p:sldId id="446" r:id="rId28"/>
    <p:sldId id="470" r:id="rId29"/>
  </p:sldIdLst>
  <p:sldSz cx="12192000" cy="6858000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5615"/>
  </p:normalViewPr>
  <p:slideViewPr>
    <p:cSldViewPr>
      <p:cViewPr varScale="1">
        <p:scale>
          <a:sx n="107" d="100"/>
          <a:sy n="107" d="100"/>
        </p:scale>
        <p:origin x="736" y="14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65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2" d="100"/>
        <a:sy n="72" d="100"/>
      </p:scale>
      <p:origin x="0" y="12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38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B7A30F7E-CD3D-5591-5E02-D5A96510719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DEE5D976-9E00-46F9-ED3C-66E04B49DB02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16388" name="Rectangle 4">
            <a:extLst>
              <a:ext uri="{FF2B5EF4-FFF2-40B4-BE49-F238E27FC236}">
                <a16:creationId xmlns:a16="http://schemas.microsoft.com/office/drawing/2014/main" id="{526ABE07-83BA-7B3F-AFF9-88B63A4A2D54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16389" name="Rectangle 5">
            <a:extLst>
              <a:ext uri="{FF2B5EF4-FFF2-40B4-BE49-F238E27FC236}">
                <a16:creationId xmlns:a16="http://schemas.microsoft.com/office/drawing/2014/main" id="{7B442B6F-F6BC-7230-961C-0A6B55CB8E64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2275B886-9A11-7442-9703-71ED44C09704}" type="slidenum">
              <a:rPr lang="en-GB" altLang="en-US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C63E5652-4600-D2D9-E4F7-153349B8B3A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BA638A1D-C116-80C3-3F85-270BE54DF055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14340" name="Rectangle 4">
            <a:extLst>
              <a:ext uri="{FF2B5EF4-FFF2-40B4-BE49-F238E27FC236}">
                <a16:creationId xmlns:a16="http://schemas.microsoft.com/office/drawing/2014/main" id="{A4E855F9-2300-6F63-1617-2FC9447A7AA6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9" name="Rectangle 5">
            <a:extLst>
              <a:ext uri="{FF2B5EF4-FFF2-40B4-BE49-F238E27FC236}">
                <a16:creationId xmlns:a16="http://schemas.microsoft.com/office/drawing/2014/main" id="{E54F16F0-7DF4-45F2-DB70-E9901D865393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6870" name="Rectangle 6">
            <a:extLst>
              <a:ext uri="{FF2B5EF4-FFF2-40B4-BE49-F238E27FC236}">
                <a16:creationId xmlns:a16="http://schemas.microsoft.com/office/drawing/2014/main" id="{BBEF4EBF-64B8-C8BA-4B8F-4116123905E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6871" name="Rectangle 7">
            <a:extLst>
              <a:ext uri="{FF2B5EF4-FFF2-40B4-BE49-F238E27FC236}">
                <a16:creationId xmlns:a16="http://schemas.microsoft.com/office/drawing/2014/main" id="{132065C0-DCB4-717A-759B-895A53F7B75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94CBA383-F826-214B-B1E0-00A5ECA255B7}" type="slidenum">
              <a:rPr lang="en-GB" altLang="en-US"/>
              <a:pPr/>
              <a:t>‹#›</a:t>
            </a:fld>
            <a:endParaRPr lang="en-GB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42C64F-2311-EFCA-7D90-9A9BF5650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91696C-35E4-1B50-D405-0EFF60FCD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Professor Maria Burke Univ of Winchester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0048BA-9918-B6D0-3FEB-CF58F9FB7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86A3C5-AE9A-F243-83C3-0EF392098CF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32941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F3AD3C-ECCF-BD0F-86C4-1671798A7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995A03-5942-9622-7D28-83943CAE5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Professor Maria Burke Univ of Winchester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ECD5D8-F67B-0C0F-3D01-35DFAB0A0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D73315-837F-6A47-BE13-193EE3D8DFCB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16489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07F595-4D75-1D1C-F40D-71B593E07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D4E060-C229-45F4-B12E-D8F4FD9F5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Professor Maria Burke Univ of Winchester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E2BAA-77AA-C297-4494-0260E9FE9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D3F8AD-0746-444E-8B03-11676E746676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53278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163AF-113B-B2FE-33B0-12E4719B9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6053CD-7B6B-E1DB-D606-5AEF53B53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Professor Maria Burke Univ of Winchester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27DC3C-D23B-31B8-5C9C-55DD60C55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CE0E52-CE36-2D46-BD8A-8619457493C7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61769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55DC6-E8EE-E991-037B-5FD8FAF11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E235A5-17DD-BCBC-6CB3-5D5B845DF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Professor Maria Burke Univ of Winchester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D7FEC8-F862-BD62-A558-935EDD263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D33A91-D25A-BA44-AD6D-F6369A6F7833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47680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014743C-5C12-0FDF-E68B-55B196CD3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4FF74DB-CB04-022A-DF2D-FEE952CD9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Professor Maria Burke Univ of Winchester 2023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5877B3A-4614-9133-6F0B-9248D3B3B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8F460A-3EA4-2D44-8FE6-ED5230677FEC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69172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32194A8-708A-88B8-9628-2C5BCC0EF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1D4AC03-4B19-B3BA-7F40-FE75FA2B6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Professor Maria Burke Univ of Winchester 2023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5E6EA5F-8D57-A727-8C04-328F1568A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1D06B2-8517-3B45-B123-0340CAE0D28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66320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8412005-892E-2BB6-DC63-F5F249B42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D76E6A8-EF24-0F2C-6BD3-28106D815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Professor Maria Burke Univ of Winchester 2023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18806BC-7EEC-36DD-CD09-ACC190BFD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49A4C5-6CA6-1841-9BFA-8993C219700E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98267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C9AFD0F-ACBF-4816-E38E-2E229F2DE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E229D2D-5C5E-4523-89B2-6A65E8391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Professor Maria Burke Univ of Winchester 2023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7A41AE9-BDAF-88F8-1597-7BAFA5482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638CD7-0BC6-E44D-B60B-E8DA4784537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98353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8C8FE33-E080-BEF9-3768-0AD623D19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F691B0A-6604-6002-E5E4-C58C4E567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Professor Maria Burke Univ of Winchester 2023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18B1DE3-0A46-85CD-A8BF-E9387048B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38620B-A7AD-5041-BB8B-610034535FC3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89822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GB" noProof="0" dirty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98C1EC3-3344-089F-7AC6-F096797C1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E79561B-2D47-309D-67D1-2CA2B3039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Professor Maria Burke Univ of Winchester 2023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3955584-3959-3DB1-4294-F488AB2DD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E6CA41-E854-3340-BBB8-19961C7D323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40269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DC3B0FEA-FD00-43F4-B713-066BB6C3AF9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  <a:endParaRPr lang="en-US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91963DB9-1A1F-B057-03E8-EEA141BF522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  <a:endParaRPr lang="en-US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6BDCE1-C4F4-E296-5AAB-AB79C4B117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9A9D44-B417-B536-4972-5EB57E2181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Professor Maria Burke Univ of Winchester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F4CB84-DEA3-712C-2B44-ADAD3F73AB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</a:defRPr>
            </a:lvl1pPr>
          </a:lstStyle>
          <a:p>
            <a:fld id="{1B45A8B4-AB1A-B44C-BAA2-00F1151B333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50" r:id="rId1"/>
    <p:sldLayoutId id="2147484051" r:id="rId2"/>
    <p:sldLayoutId id="2147484052" r:id="rId3"/>
    <p:sldLayoutId id="2147484053" r:id="rId4"/>
    <p:sldLayoutId id="2147484054" r:id="rId5"/>
    <p:sldLayoutId id="2147484055" r:id="rId6"/>
    <p:sldLayoutId id="2147484056" r:id="rId7"/>
    <p:sldLayoutId id="2147484057" r:id="rId8"/>
    <p:sldLayoutId id="2147484058" r:id="rId9"/>
    <p:sldLayoutId id="2147484059" r:id="rId10"/>
    <p:sldLayoutId id="2147484060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outhampton.ac.uk/news/2023/06/ai-announcement.page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ainting of a child with a blue headband&#10;&#10;Description automatically generated">
            <a:extLst>
              <a:ext uri="{FF2B5EF4-FFF2-40B4-BE49-F238E27FC236}">
                <a16:creationId xmlns:a16="http://schemas.microsoft.com/office/drawing/2014/main" id="{BFC60E0F-7F17-4E45-57A0-1BA1CBF28E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6" b="2068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5E6B45E-D2E8-07ED-7F23-F4B689AFED9A}"/>
              </a:ext>
            </a:extLst>
          </p:cNvPr>
          <p:cNvSpPr txBox="1"/>
          <p:nvPr/>
        </p:nvSpPr>
        <p:spPr>
          <a:xfrm>
            <a:off x="263352" y="260648"/>
            <a:ext cx="6264696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The Impact of AI on the </a:t>
            </a:r>
          </a:p>
          <a:p>
            <a:r>
              <a:rPr lang="en-GB" sz="24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Teaching and Understanding of</a:t>
            </a:r>
          </a:p>
          <a:p>
            <a:r>
              <a:rPr lang="en-GB" sz="24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Research Ethics</a:t>
            </a:r>
          </a:p>
          <a:p>
            <a:endParaRPr lang="en-GB" b="1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GB" sz="1800" b="1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GB" b="1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GB" sz="1800" b="1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GB" b="1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GB" sz="1800" b="1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GB" b="1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GB" sz="1800" b="1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GB" b="1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GB" sz="1800" b="1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GB" b="1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GB" sz="1800" b="1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GB" b="1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GB" sz="1800" b="1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GB" b="1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GB" sz="1800" b="1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GB" sz="1800" b="1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GB" b="1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  <a:t>Professor Maria Burke</a:t>
            </a:r>
          </a:p>
          <a:p>
            <a:r>
              <a:rPr lang="en-GB" sz="1800" dirty="0"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  <a:t>University of Winchester</a:t>
            </a:r>
            <a:endParaRPr lang="en-GB" sz="18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468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C8C19-5E27-281A-A904-21CF41667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08720"/>
          </a:xfrm>
        </p:spPr>
        <p:txBody>
          <a:bodyPr/>
          <a:lstStyle/>
          <a:p>
            <a:r>
              <a:rPr lang="en-US" dirty="0"/>
              <a:t>University Context: Ethics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DE6F6C-7445-3378-7256-C281661140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336" y="1988840"/>
            <a:ext cx="12072664" cy="4732635"/>
          </a:xfrm>
        </p:spPr>
        <p:txBody>
          <a:bodyPr/>
          <a:lstStyle/>
          <a:p>
            <a:r>
              <a:rPr lang="en-US" sz="2800" dirty="0"/>
              <a:t>Ethics in Universities -</a:t>
            </a:r>
          </a:p>
          <a:p>
            <a:pPr lvl="1"/>
            <a:r>
              <a:rPr lang="en-US" dirty="0"/>
              <a:t>Teaching/Who? What? Where? Levels?</a:t>
            </a:r>
          </a:p>
          <a:p>
            <a:pPr lvl="1"/>
            <a:r>
              <a:rPr lang="en-US" dirty="0"/>
              <a:t>Policing/Checking/Systems</a:t>
            </a:r>
          </a:p>
          <a:p>
            <a:pPr lvl="1"/>
            <a:r>
              <a:rPr lang="en-US" dirty="0"/>
              <a:t>Problems of Time and Cost</a:t>
            </a:r>
          </a:p>
          <a:p>
            <a:pPr lvl="1"/>
            <a:r>
              <a:rPr lang="en-US" dirty="0"/>
              <a:t>Impact on resits/2</a:t>
            </a:r>
            <a:r>
              <a:rPr lang="en-US" baseline="30000" dirty="0"/>
              <a:t>nd</a:t>
            </a:r>
            <a:r>
              <a:rPr lang="en-US" dirty="0"/>
              <a:t> attempts</a:t>
            </a:r>
          </a:p>
          <a:p>
            <a:endParaRPr lang="en-GB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A39BE6-B5DE-652F-2D2D-48CECE116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Professor Maria Burke Univ of Winchester 2023</a:t>
            </a:r>
          </a:p>
        </p:txBody>
      </p:sp>
    </p:spTree>
    <p:extLst>
      <p:ext uri="{BB962C8B-B14F-4D97-AF65-F5344CB8AC3E}">
        <p14:creationId xmlns:p14="http://schemas.microsoft.com/office/powerpoint/2010/main" val="6776623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C8C19-5E27-281A-A904-21CF41667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08720"/>
          </a:xfrm>
        </p:spPr>
        <p:txBody>
          <a:bodyPr/>
          <a:lstStyle/>
          <a:p>
            <a:r>
              <a:rPr lang="en-US" dirty="0"/>
              <a:t>University Context: What can be done 1?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DE6F6C-7445-3378-7256-C281661140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336" y="1988840"/>
            <a:ext cx="12072664" cy="4732635"/>
          </a:xfrm>
        </p:spPr>
        <p:txBody>
          <a:bodyPr/>
          <a:lstStyle/>
          <a:p>
            <a:r>
              <a:rPr lang="en-GB" sz="2800" dirty="0">
                <a:effectLst/>
              </a:rPr>
              <a:t>Is using ChatGPT cheating, plagiarism, both, neither, or forward thinking? (Bent, 2023) (</a:t>
            </a:r>
            <a:r>
              <a:rPr lang="en-GB" sz="2800" dirty="0"/>
              <a:t>University of </a:t>
            </a:r>
            <a:r>
              <a:rPr lang="en-GB" sz="2800" dirty="0">
                <a:effectLst/>
              </a:rPr>
              <a:t>Armenia)</a:t>
            </a:r>
          </a:p>
          <a:p>
            <a:r>
              <a:rPr lang="en-GB" sz="2800" dirty="0"/>
              <a:t>Is AI another tool, another piece of software?</a:t>
            </a:r>
          </a:p>
          <a:p>
            <a:r>
              <a:rPr lang="en-GB" sz="2800" dirty="0"/>
              <a:t>Student view – they applied their knowledge, analysed the result, evaluated the result and polished the result to ensure the question was answered.</a:t>
            </a:r>
          </a:p>
          <a:p>
            <a:r>
              <a:rPr lang="en-GB" sz="2800" dirty="0"/>
              <a:t>Does the academic definition of plagiarism need to be changed?</a:t>
            </a:r>
          </a:p>
          <a:p>
            <a:endParaRPr lang="en-GB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A39BE6-B5DE-652F-2D2D-48CECE116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Professor Maria Burke Univ of Winchester 2023</a:t>
            </a:r>
          </a:p>
        </p:txBody>
      </p:sp>
    </p:spTree>
    <p:extLst>
      <p:ext uri="{BB962C8B-B14F-4D97-AF65-F5344CB8AC3E}">
        <p14:creationId xmlns:p14="http://schemas.microsoft.com/office/powerpoint/2010/main" val="23801954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C8C19-5E27-281A-A904-21CF41667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08720"/>
          </a:xfrm>
        </p:spPr>
        <p:txBody>
          <a:bodyPr/>
          <a:lstStyle/>
          <a:p>
            <a:r>
              <a:rPr lang="en-US" dirty="0"/>
              <a:t>University Context: What can be done 2?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DE6F6C-7445-3378-7256-C281661140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52" y="908720"/>
            <a:ext cx="11928648" cy="5812755"/>
          </a:xfrm>
        </p:spPr>
        <p:txBody>
          <a:bodyPr/>
          <a:lstStyle/>
          <a:p>
            <a:pPr marL="0" indent="0">
              <a:buNone/>
            </a:pPr>
            <a:r>
              <a:rPr lang="en-GB" sz="2800" dirty="0"/>
              <a:t>Need for AI Literacy</a:t>
            </a:r>
          </a:p>
          <a:p>
            <a:r>
              <a:rPr lang="en-GB" sz="2800" dirty="0">
                <a:effectLst/>
              </a:rPr>
              <a:t> Awareness that AI is all around us </a:t>
            </a:r>
          </a:p>
          <a:p>
            <a:r>
              <a:rPr lang="en-GB" sz="2800" dirty="0">
                <a:effectLst/>
              </a:rPr>
              <a:t>Ability to use it and harness its power</a:t>
            </a:r>
          </a:p>
          <a:p>
            <a:r>
              <a:rPr lang="en-GB" sz="2800" dirty="0">
                <a:effectLst/>
              </a:rPr>
              <a:t> Knowledge that anyone can use it</a:t>
            </a:r>
          </a:p>
          <a:p>
            <a:endParaRPr lang="en-GB" sz="2800" dirty="0"/>
          </a:p>
          <a:p>
            <a:pPr marL="0" indent="0">
              <a:buNone/>
            </a:pPr>
            <a:r>
              <a:rPr lang="en-GB" sz="2800" dirty="0">
                <a:effectLst/>
              </a:rPr>
              <a:t>Critical thinking regarding AI content</a:t>
            </a:r>
          </a:p>
          <a:p>
            <a:r>
              <a:rPr lang="en-GB" sz="2800" dirty="0">
                <a:effectLst/>
              </a:rPr>
              <a:t> Method used to create the result</a:t>
            </a:r>
          </a:p>
          <a:p>
            <a:r>
              <a:rPr lang="en-GB" sz="2800" dirty="0"/>
              <a:t>Sources used to create the result</a:t>
            </a:r>
          </a:p>
          <a:p>
            <a:r>
              <a:rPr lang="en-GB" sz="2800" dirty="0"/>
              <a:t>Bias that might/does exist within the system </a:t>
            </a:r>
          </a:p>
          <a:p>
            <a:r>
              <a:rPr lang="en-GB" sz="2800" dirty="0">
                <a:effectLst/>
              </a:rPr>
              <a:t>Ability to use it and harness its power</a:t>
            </a:r>
          </a:p>
          <a:p>
            <a:r>
              <a:rPr lang="en-GB" sz="2800" dirty="0">
                <a:effectLst/>
              </a:rPr>
              <a:t> Knowledge that anyone can use it </a:t>
            </a:r>
            <a:endParaRPr lang="en-GB" sz="2800" dirty="0"/>
          </a:p>
          <a:p>
            <a:pPr marL="0" indent="0">
              <a:buNone/>
            </a:pPr>
            <a:endParaRPr lang="en-GB" dirty="0">
              <a:effectLst/>
            </a:endParaRPr>
          </a:p>
          <a:p>
            <a:pPr marL="457200" lvl="1" indent="0">
              <a:buNone/>
            </a:pPr>
            <a:endParaRPr lang="en-GB" sz="1800" dirty="0">
              <a:latin typeface="AdvPSA189"/>
            </a:endParaRPr>
          </a:p>
          <a:p>
            <a:endParaRPr lang="en-GB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97586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mputer screen with a purple and green screen&#10;&#10;Description automatically generated">
            <a:extLst>
              <a:ext uri="{FF2B5EF4-FFF2-40B4-BE49-F238E27FC236}">
                <a16:creationId xmlns:a16="http://schemas.microsoft.com/office/drawing/2014/main" id="{5E62F9E6-183D-8CCB-616C-7DA6773B1C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9" r="1" b="8635"/>
          <a:stretch/>
        </p:blipFill>
        <p:spPr>
          <a:xfrm>
            <a:off x="120650" y="68263"/>
            <a:ext cx="11950700" cy="67214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166550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5E2A7-D30E-8B0E-4E81-C7B08334F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20688"/>
            <a:ext cx="10972800" cy="864096"/>
          </a:xfrm>
        </p:spPr>
        <p:txBody>
          <a:bodyPr/>
          <a:lstStyle/>
          <a:p>
            <a:r>
              <a:rPr lang="en-US" dirty="0"/>
              <a:t>Government Context: Impact of AI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A26B20-5562-29FE-6204-92C064A850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344" y="980728"/>
            <a:ext cx="11953328" cy="5877272"/>
          </a:xfrm>
        </p:spPr>
        <p:txBody>
          <a:bodyPr/>
          <a:lstStyle/>
          <a:p>
            <a:r>
              <a:rPr lang="en-US" sz="2800" dirty="0"/>
              <a:t>UK- Global summit on AI to be held Autumn 2023</a:t>
            </a:r>
          </a:p>
          <a:p>
            <a:r>
              <a:rPr lang="en-US" sz="2800" dirty="0"/>
              <a:t> Three major labs – Open AI, DeepMind and Anthropic. </a:t>
            </a:r>
          </a:p>
          <a:p>
            <a:r>
              <a:rPr lang="en-US" sz="2800" dirty="0"/>
              <a:t>(Anthropic was founded from former members of Open AI)</a:t>
            </a:r>
          </a:p>
          <a:p>
            <a:r>
              <a:rPr lang="en-US" sz="2800" dirty="0"/>
              <a:t> (DeepMind was a UK AI research lab that Google acquired in 2014. It was an independent Alphabet company, separate from Google, but recently merged with Google to become </a:t>
            </a:r>
            <a:r>
              <a:rPr lang="en-US" sz="2800" dirty="0" err="1"/>
              <a:t>GoogleDeepMind</a:t>
            </a:r>
            <a:r>
              <a:rPr lang="en-US" sz="2800" dirty="0"/>
              <a:t>)</a:t>
            </a:r>
          </a:p>
          <a:p>
            <a:r>
              <a:rPr lang="en-GB" sz="2800" b="0" i="0" dirty="0">
                <a:effectLst/>
              </a:rPr>
              <a:t>Delivered through UK Research and Innovation (</a:t>
            </a:r>
            <a:r>
              <a:rPr lang="en-GB" sz="2800" dirty="0"/>
              <a:t>UKRI</a:t>
            </a:r>
            <a:r>
              <a:rPr lang="en-GB" sz="2800" b="0" i="0" dirty="0">
                <a:effectLst/>
              </a:rPr>
              <a:t>), £31 million </a:t>
            </a:r>
            <a:r>
              <a:rPr lang="en-GB" sz="2800" dirty="0"/>
              <a:t>to funded to</a:t>
            </a:r>
            <a:r>
              <a:rPr lang="en-GB" sz="2800" b="0" i="0" dirty="0">
                <a:effectLst/>
              </a:rPr>
              <a:t> University of Southampton to establish responsible and trustworthy </a:t>
            </a:r>
            <a:r>
              <a:rPr lang="en-GB" sz="2800" dirty="0"/>
              <a:t>AI</a:t>
            </a:r>
            <a:r>
              <a:rPr lang="en-GB" sz="2800" b="0" i="0" dirty="0">
                <a:effectLst/>
              </a:rPr>
              <a:t>, bringing together the expertise of academia, business, and the wider </a:t>
            </a:r>
          </a:p>
          <a:p>
            <a:r>
              <a:rPr lang="en-GB" sz="2800" b="0" i="0" dirty="0">
                <a:effectLst/>
              </a:rPr>
              <a:t>Details </a:t>
            </a:r>
            <a:r>
              <a:rPr lang="en-GB" sz="2800" b="0" i="0">
                <a:effectLst/>
              </a:rPr>
              <a:t>at </a:t>
            </a:r>
            <a:r>
              <a:rPr lang="en-GB" sz="2800" b="0" i="0">
                <a:solidFill>
                  <a:srgbClr val="00B0F0"/>
                </a:solidFill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</a:t>
            </a:r>
            <a:r>
              <a:rPr lang="en-GB" sz="2800" b="0" i="0" dirty="0">
                <a:solidFill>
                  <a:srgbClr val="00B0F0"/>
                </a:solidFill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://www.southampton.ac.uk/news/2023/06/ai-announcement.page</a:t>
            </a:r>
            <a:endParaRPr lang="en-GB" sz="2800" b="0" i="0" dirty="0">
              <a:solidFill>
                <a:srgbClr val="00B0F0"/>
              </a:solidFill>
              <a:effectLst/>
            </a:endParaRPr>
          </a:p>
          <a:p>
            <a:pPr marL="0" indent="0">
              <a:buNone/>
            </a:pPr>
            <a:r>
              <a:rPr lang="en-GB" sz="2800" b="0" i="0" dirty="0">
                <a:solidFill>
                  <a:srgbClr val="0B0C0C"/>
                </a:solidFill>
                <a:effectLst/>
              </a:rPr>
              <a:t>.</a:t>
            </a:r>
            <a:endParaRPr lang="en-US" sz="28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9CCAFB-F759-B677-7C08-D3ECE7BE6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Professor Maria Burke Univ of Winchester 2023</a:t>
            </a:r>
          </a:p>
        </p:txBody>
      </p:sp>
    </p:spTree>
    <p:extLst>
      <p:ext uri="{BB962C8B-B14F-4D97-AF65-F5344CB8AC3E}">
        <p14:creationId xmlns:p14="http://schemas.microsoft.com/office/powerpoint/2010/main" val="12914387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CA076-D8B1-345E-849A-5A0080D62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International Context: Impact of AI 1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F43B11-5FB9-D69C-C1AA-134537980D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Global Partnerships on AI</a:t>
            </a:r>
          </a:p>
          <a:p>
            <a:r>
              <a:rPr lang="en-US" dirty="0"/>
              <a:t>Montreal Declaration on Artificial Intelligence – aims to establish an ethical framework to ensure that AI should encourage and support the growth and flourishing of human well being (Opened in 2018 but updated as tech progresses)</a:t>
            </a:r>
          </a:p>
          <a:p>
            <a:r>
              <a:rPr lang="en-US" sz="3200" dirty="0"/>
              <a:t>IEEE initiative – governance frameworks – social and moral norms should be considered</a:t>
            </a:r>
          </a:p>
          <a:p>
            <a:r>
              <a:rPr lang="en-US" sz="3200" dirty="0"/>
              <a:t>Japanese society for AI – AI should be designed with social responsibility in mind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FEA4A4-924F-B386-4C25-654CD7D73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Professor Maria Burke Univ of Winchester 2023</a:t>
            </a:r>
          </a:p>
        </p:txBody>
      </p:sp>
    </p:spTree>
    <p:extLst>
      <p:ext uri="{BB962C8B-B14F-4D97-AF65-F5344CB8AC3E}">
        <p14:creationId xmlns:p14="http://schemas.microsoft.com/office/powerpoint/2010/main" val="19993113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672D2-A4EF-872D-3E2E-E90580732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International Context: Impact of AI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70F131-977A-861F-567C-33C3A417AA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G7 common vision for future of AI</a:t>
            </a:r>
          </a:p>
          <a:p>
            <a:r>
              <a:rPr lang="en-US" sz="3200" dirty="0"/>
              <a:t>Nordic Baltic Region Declaration on AI</a:t>
            </a:r>
          </a:p>
          <a:p>
            <a:r>
              <a:rPr lang="en-US" sz="3200" dirty="0"/>
              <a:t>OECD Principles on AI</a:t>
            </a:r>
          </a:p>
          <a:p>
            <a:r>
              <a:rPr lang="en-US" sz="3200" dirty="0"/>
              <a:t>World Economic Forum Global AI Council</a:t>
            </a:r>
          </a:p>
          <a:p>
            <a:r>
              <a:rPr lang="en-US" sz="3200" dirty="0"/>
              <a:t>UN – AI for Good Global summit</a:t>
            </a:r>
          </a:p>
          <a:p>
            <a:r>
              <a:rPr lang="en-US" sz="3200" dirty="0"/>
              <a:t>Research - Ada Lovelace Institute/Turing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9E9228-9678-035D-BC5B-3F339B2F5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Professor Maria Burke Univ of Winchester 2023</a:t>
            </a:r>
          </a:p>
        </p:txBody>
      </p:sp>
    </p:spTree>
    <p:extLst>
      <p:ext uri="{BB962C8B-B14F-4D97-AF65-F5344CB8AC3E}">
        <p14:creationId xmlns:p14="http://schemas.microsoft.com/office/powerpoint/2010/main" val="27602475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8D83F4-65BA-B62B-82EB-14B9BCE04E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37" b="9235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037131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 descr="network-782707_1280.png">
            <a:extLst>
              <a:ext uri="{FF2B5EF4-FFF2-40B4-BE49-F238E27FC236}">
                <a16:creationId xmlns:a16="http://schemas.microsoft.com/office/drawing/2014/main" id="{37B75A03-BF53-B05B-EB39-1570CFE313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1" b="6731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903580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network&#10;&#10;Description automatically generated">
            <a:extLst>
              <a:ext uri="{FF2B5EF4-FFF2-40B4-BE49-F238E27FC236}">
                <a16:creationId xmlns:a16="http://schemas.microsoft.com/office/drawing/2014/main" id="{4A499A29-2F8A-5DED-3E9B-948FB159C1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8" b="3482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280412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4CC9A-69AA-14EE-EB39-ADA191C6A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80728"/>
          </a:xfrm>
        </p:spPr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CBF1E-D2CC-E464-7BCC-7976FE2A57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80728"/>
            <a:ext cx="10972800" cy="5145435"/>
          </a:xfrm>
        </p:spPr>
        <p:txBody>
          <a:bodyPr/>
          <a:lstStyle/>
          <a:p>
            <a:r>
              <a:rPr lang="en-US" dirty="0"/>
              <a:t>Definitions of Terms</a:t>
            </a:r>
          </a:p>
          <a:p>
            <a:r>
              <a:rPr lang="en-US" dirty="0"/>
              <a:t>Broad Ethical Dilemmas</a:t>
            </a:r>
          </a:p>
          <a:p>
            <a:r>
              <a:rPr lang="en-US" dirty="0"/>
              <a:t>Broad Impact of AI </a:t>
            </a:r>
          </a:p>
          <a:p>
            <a:r>
              <a:rPr lang="en-US" dirty="0"/>
              <a:t>University Context: Ethics </a:t>
            </a:r>
          </a:p>
          <a:p>
            <a:r>
              <a:rPr lang="en-US" dirty="0"/>
              <a:t>University Context: What can be done?</a:t>
            </a:r>
          </a:p>
          <a:p>
            <a:r>
              <a:rPr lang="en-US" dirty="0"/>
              <a:t>Government Context: Impact of AI </a:t>
            </a:r>
          </a:p>
          <a:p>
            <a:r>
              <a:rPr lang="en-US" dirty="0"/>
              <a:t>International Context: Impact of AI</a:t>
            </a:r>
          </a:p>
          <a:p>
            <a:r>
              <a:rPr lang="en-US" dirty="0"/>
              <a:t>Economic Context: AI Issues, UK and EU Issues</a:t>
            </a:r>
          </a:p>
          <a:p>
            <a:r>
              <a:rPr lang="en-US" dirty="0"/>
              <a:t>Concluding remarks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5C746E-999E-A7BB-2B9E-70D9432B2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Professor Maria Burke Univ of Winchester 2023</a:t>
            </a:r>
          </a:p>
        </p:txBody>
      </p:sp>
    </p:spTree>
    <p:extLst>
      <p:ext uri="{BB962C8B-B14F-4D97-AF65-F5344CB8AC3E}">
        <p14:creationId xmlns:p14="http://schemas.microsoft.com/office/powerpoint/2010/main" val="8387857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ocial-Networks-Media-System-Social-Media-Network-1635574.jpg">
            <a:extLst>
              <a:ext uri="{FF2B5EF4-FFF2-40B4-BE49-F238E27FC236}">
                <a16:creationId xmlns:a16="http://schemas.microsoft.com/office/drawing/2014/main" id="{4D2F3B7C-1D07-AB44-82C1-1F2F597608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00" b="4314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05976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network.jpg">
            <a:extLst>
              <a:ext uri="{FF2B5EF4-FFF2-40B4-BE49-F238E27FC236}">
                <a16:creationId xmlns:a16="http://schemas.microsoft.com/office/drawing/2014/main" id="{6208F81D-23B7-2F5A-302C-2E4FEE7D17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6" b="18974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06327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72F4D-6DB1-0F2E-1D1D-5726B9BEC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06090"/>
          </a:xfrm>
        </p:spPr>
        <p:txBody>
          <a:bodyPr/>
          <a:lstStyle/>
          <a:p>
            <a:r>
              <a:rPr lang="en-US" dirty="0"/>
              <a:t>Economic Context: AI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B4BB32-3116-C40F-4D66-0E517602AE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40768"/>
            <a:ext cx="10972800" cy="4785395"/>
          </a:xfrm>
        </p:spPr>
        <p:txBody>
          <a:bodyPr/>
          <a:lstStyle/>
          <a:p>
            <a:r>
              <a:rPr lang="en-US" dirty="0"/>
              <a:t>AI Benefits</a:t>
            </a:r>
          </a:p>
          <a:p>
            <a:pPr lvl="1"/>
            <a:r>
              <a:rPr lang="en-US" dirty="0"/>
              <a:t>US, UK and China are all world leaders in AI</a:t>
            </a:r>
          </a:p>
          <a:p>
            <a:pPr lvl="1"/>
            <a:r>
              <a:rPr lang="en-US" dirty="0"/>
              <a:t>Worth £3.7 billion to UK economy</a:t>
            </a:r>
          </a:p>
          <a:p>
            <a:r>
              <a:rPr lang="en-US" dirty="0"/>
              <a:t>Problems – AI can be</a:t>
            </a:r>
          </a:p>
          <a:p>
            <a:pPr lvl="1"/>
            <a:r>
              <a:rPr lang="en-US" dirty="0"/>
              <a:t>Discriminatory may unfairly perpetuate stereotypes and social bias</a:t>
            </a:r>
          </a:p>
          <a:p>
            <a:pPr lvl="1"/>
            <a:r>
              <a:rPr lang="en-US" dirty="0"/>
              <a:t>Risk for personal and sensitive information</a:t>
            </a:r>
          </a:p>
          <a:p>
            <a:pPr lvl="1"/>
            <a:r>
              <a:rPr lang="en-US" dirty="0"/>
              <a:t>False or misleading information</a:t>
            </a:r>
          </a:p>
          <a:p>
            <a:pPr lvl="1"/>
            <a:r>
              <a:rPr lang="en-US" dirty="0"/>
              <a:t>Dis-information campaigns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E6F807-53F7-2E5D-46A7-C5FCE322D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Professor Maria Burke Univ of Winchester 2023</a:t>
            </a:r>
          </a:p>
        </p:txBody>
      </p:sp>
    </p:spTree>
    <p:extLst>
      <p:ext uri="{BB962C8B-B14F-4D97-AF65-F5344CB8AC3E}">
        <p14:creationId xmlns:p14="http://schemas.microsoft.com/office/powerpoint/2010/main" val="9233785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large building with Palace of Westminster and a bridge&#10;&#10;Description automatically generated">
            <a:extLst>
              <a:ext uri="{FF2B5EF4-FFF2-40B4-BE49-F238E27FC236}">
                <a16:creationId xmlns:a16="http://schemas.microsoft.com/office/drawing/2014/main" id="{C24284E5-F49A-8F94-0F77-1EF79B562B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75918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CC4B6-8F37-B4D3-DA01-78C9FE485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Economic Context: AI Issues UK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7A2CE4-19D9-9531-215E-DF92228E0D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UK Science and Tech framework</a:t>
            </a:r>
          </a:p>
          <a:p>
            <a:r>
              <a:rPr lang="en-US" dirty="0"/>
              <a:t>Minister for AI – Viscount Camrose</a:t>
            </a:r>
          </a:p>
          <a:p>
            <a:r>
              <a:rPr lang="en-US" dirty="0"/>
              <a:t>National AI Strategy – out for consultation – white paper – closes June 2023</a:t>
            </a:r>
          </a:p>
          <a:p>
            <a:r>
              <a:rPr lang="en-US" dirty="0"/>
              <a:t>Google - policy agenda for Responsible Projects</a:t>
            </a:r>
          </a:p>
          <a:p>
            <a:r>
              <a:rPr lang="en-US" dirty="0"/>
              <a:t>Google AI headed by Jeff Dean (since 2018)</a:t>
            </a:r>
          </a:p>
          <a:p>
            <a:r>
              <a:rPr lang="en-US" dirty="0"/>
              <a:t>New – UK AI Safety Summit in the Autumn – will be global event</a:t>
            </a:r>
          </a:p>
          <a:p>
            <a:r>
              <a:rPr lang="en-US" dirty="0"/>
              <a:t>AI Standards Hub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4CBD7B-7410-EC48-C42D-B42DA8A2F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Professor Maria Burke Univ of Winchester 2023</a:t>
            </a:r>
          </a:p>
        </p:txBody>
      </p:sp>
    </p:spTree>
    <p:extLst>
      <p:ext uri="{BB962C8B-B14F-4D97-AF65-F5344CB8AC3E}">
        <p14:creationId xmlns:p14="http://schemas.microsoft.com/office/powerpoint/2010/main" val="33677623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flag with yellow stars&#10;&#10;Description automatically generated with medium confidence">
            <a:extLst>
              <a:ext uri="{FF2B5EF4-FFF2-40B4-BE49-F238E27FC236}">
                <a16:creationId xmlns:a16="http://schemas.microsoft.com/office/drawing/2014/main" id="{6B05013A-9ED5-5899-F3C0-D6E92E741D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4" b="10117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983587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F646A-E7EC-1D8A-34C7-B206B20FF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Economic Context: AI Issues: EU AI 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AA27BA-D3E9-6E6A-F4F9-05350A838E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 wrap="square" anchor="t">
            <a:normAutofit/>
          </a:bodyPr>
          <a:lstStyle/>
          <a:p>
            <a:r>
              <a:rPr lang="en-US" dirty="0"/>
              <a:t>On 15 May the EU AI act was passed – making it more likely approval will be made in the near future</a:t>
            </a:r>
          </a:p>
          <a:p>
            <a:r>
              <a:rPr lang="en-US" dirty="0"/>
              <a:t>BSI also working on new standards</a:t>
            </a:r>
          </a:p>
        </p:txBody>
      </p:sp>
      <p:pic>
        <p:nvPicPr>
          <p:cNvPr id="7" name="Picture 6" descr="A blue flag with yellow stars&#10;&#10;Description automatically generated with medium confidence">
            <a:extLst>
              <a:ext uri="{FF2B5EF4-FFF2-40B4-BE49-F238E27FC236}">
                <a16:creationId xmlns:a16="http://schemas.microsoft.com/office/drawing/2014/main" id="{20CE1A49-CB9A-5322-2563-599653D222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3" r="80" b="-1"/>
          <a:stretch/>
        </p:blipFill>
        <p:spPr>
          <a:xfrm>
            <a:off x="6197600" y="1600201"/>
            <a:ext cx="5384800" cy="4349079"/>
          </a:xfrm>
          <a:prstGeom prst="rect">
            <a:avLst/>
          </a:prstGeom>
          <a:noFill/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5E3124-0A4B-5A45-4C13-AA275D062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Professor Maria Burke Univ of Winchester 2023</a:t>
            </a:r>
          </a:p>
        </p:txBody>
      </p:sp>
    </p:spTree>
    <p:extLst>
      <p:ext uri="{BB962C8B-B14F-4D97-AF65-F5344CB8AC3E}">
        <p14:creationId xmlns:p14="http://schemas.microsoft.com/office/powerpoint/2010/main" val="25669622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9C41E-DC24-D454-9AC3-D706F1E07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AFF665-8B02-1E7E-C6D7-FB9133352B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Adopt and Succeed</a:t>
            </a:r>
          </a:p>
          <a:p>
            <a:r>
              <a:rPr lang="en-US" sz="2800" dirty="0"/>
              <a:t>Denial</a:t>
            </a:r>
          </a:p>
          <a:p>
            <a:r>
              <a:rPr lang="en-US" sz="2800" dirty="0"/>
              <a:t>Ignore</a:t>
            </a:r>
          </a:p>
          <a:p>
            <a:r>
              <a:rPr lang="en-US" sz="2800" dirty="0"/>
              <a:t>Merge with current regulations</a:t>
            </a:r>
          </a:p>
          <a:p>
            <a:r>
              <a:rPr lang="en-US" sz="2800" dirty="0"/>
              <a:t>Keep in mind that AI is a tool</a:t>
            </a:r>
          </a:p>
          <a:p>
            <a:r>
              <a:rPr lang="en-US" sz="2800" dirty="0"/>
              <a:t>Universities already have academic misconduct procedure to use as basis for further guidance.</a:t>
            </a:r>
          </a:p>
          <a:p>
            <a:endParaRPr lang="en-US" sz="2800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8B3B23-17D0-F761-CC9C-A57064102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Professor Maria Burke Univ of Winchester 2023</a:t>
            </a:r>
          </a:p>
        </p:txBody>
      </p:sp>
    </p:spTree>
    <p:extLst>
      <p:ext uri="{BB962C8B-B14F-4D97-AF65-F5344CB8AC3E}">
        <p14:creationId xmlns:p14="http://schemas.microsoft.com/office/powerpoint/2010/main" val="31117397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n owl with orange eyes&#10;&#10;Description automatically generated">
            <a:extLst>
              <a:ext uri="{FF2B5EF4-FFF2-40B4-BE49-F238E27FC236}">
                <a16:creationId xmlns:a16="http://schemas.microsoft.com/office/drawing/2014/main" id="{EB59BD73-2D2E-87E5-3036-6D5A85E73C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51" b="58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987533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mputer on a table in a library&#10;&#10;Description automatically generated">
            <a:extLst>
              <a:ext uri="{FF2B5EF4-FFF2-40B4-BE49-F238E27FC236}">
                <a16:creationId xmlns:a16="http://schemas.microsoft.com/office/drawing/2014/main" id="{9AE3EC22-837E-9F4A-EACA-AAD05C9684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66" b="23466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997614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high angle view of a library&#10;&#10;Description automatically generated">
            <a:extLst>
              <a:ext uri="{FF2B5EF4-FFF2-40B4-BE49-F238E27FC236}">
                <a16:creationId xmlns:a16="http://schemas.microsoft.com/office/drawing/2014/main" id="{E0C4F874-D0B1-E52E-8CD0-D9EC5050E7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9" b="7486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837199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atellite above the earth&#10;&#10;Description automatically generated">
            <a:extLst>
              <a:ext uri="{FF2B5EF4-FFF2-40B4-BE49-F238E27FC236}">
                <a16:creationId xmlns:a16="http://schemas.microsoft.com/office/drawing/2014/main" id="{9AF4F2B6-795A-2D99-B134-92E7DF8AFE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54" b="6526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68146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itting at a desk with a computer&#10;&#10;Description automatically generated">
            <a:extLst>
              <a:ext uri="{FF2B5EF4-FFF2-40B4-BE49-F238E27FC236}">
                <a16:creationId xmlns:a16="http://schemas.microsoft.com/office/drawing/2014/main" id="{BCE5086C-D158-F142-152A-31946C1EB9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65" b="20688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86151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41F72-CBF3-562C-5681-7E0CD4C15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25760"/>
            <a:ext cx="10972800" cy="1143000"/>
          </a:xfrm>
        </p:spPr>
        <p:txBody>
          <a:bodyPr/>
          <a:lstStyle/>
          <a:p>
            <a:r>
              <a:rPr lang="en-US" dirty="0"/>
              <a:t>Definition of Terms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31841C-D3D1-C57D-2024-09D0F7F28B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68760"/>
            <a:ext cx="10972800" cy="4857403"/>
          </a:xfrm>
        </p:spPr>
        <p:txBody>
          <a:bodyPr/>
          <a:lstStyle/>
          <a:p>
            <a:r>
              <a:rPr lang="en-US" sz="2800" dirty="0"/>
              <a:t>(AI) Narrow AI – undertaking one specific task</a:t>
            </a:r>
          </a:p>
          <a:p>
            <a:r>
              <a:rPr lang="en-US" sz="2800" dirty="0"/>
              <a:t>(AGI) Artificial General Intelligence – comparable to human intelligence – images, speech and recognition</a:t>
            </a:r>
          </a:p>
          <a:p>
            <a:r>
              <a:rPr lang="en-US" sz="2800" dirty="0"/>
              <a:t>Machine learning – AI capable of learning and adapting to the environment</a:t>
            </a:r>
          </a:p>
          <a:p>
            <a:r>
              <a:rPr lang="en-US" sz="2800" dirty="0"/>
              <a:t>Deep learning – supervised machine learning systems with large data sets</a:t>
            </a:r>
          </a:p>
          <a:p>
            <a:r>
              <a:rPr lang="en-US" sz="2800" dirty="0"/>
              <a:t>Chat GPT – Chat Generative Pre-trained Transformer  (developed by Open AI)</a:t>
            </a:r>
          </a:p>
          <a:p>
            <a:r>
              <a:rPr lang="en-US" sz="2800" dirty="0"/>
              <a:t>LLM – large language models such as GPT-4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12737A-B6B5-FEB1-D1BE-19F216CF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Professor Maria Burke Univ of Winchester 2023</a:t>
            </a:r>
          </a:p>
        </p:txBody>
      </p:sp>
    </p:spTree>
    <p:extLst>
      <p:ext uri="{BB962C8B-B14F-4D97-AF65-F5344CB8AC3E}">
        <p14:creationId xmlns:p14="http://schemas.microsoft.com/office/powerpoint/2010/main" val="19410401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71D1F-55A4-3F70-1D90-EC807652E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06090"/>
          </a:xfrm>
        </p:spPr>
        <p:txBody>
          <a:bodyPr/>
          <a:lstStyle/>
          <a:p>
            <a:r>
              <a:rPr lang="en-US" dirty="0"/>
              <a:t>Broad Ethical Dilemmas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9BC90F-F187-2508-F57A-B47A4A9EAA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24744"/>
            <a:ext cx="10972800" cy="5001419"/>
          </a:xfrm>
        </p:spPr>
        <p:txBody>
          <a:bodyPr/>
          <a:lstStyle/>
          <a:p>
            <a:r>
              <a:rPr lang="en-US" sz="2800" dirty="0"/>
              <a:t>Ethics in society govern our behaviour e.g. to treat everyone with respect – as we would like to be treated.</a:t>
            </a:r>
          </a:p>
          <a:p>
            <a:r>
              <a:rPr lang="en-US" sz="2800" dirty="0"/>
              <a:t>Many philosophical debates – Kant's Categorical Imperative – ‘act as you would want all others to act towards all other people’</a:t>
            </a:r>
          </a:p>
          <a:p>
            <a:endParaRPr lang="en-US" sz="28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45D9F5-9E31-6133-ACE4-245CDD759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Professor Maria Burke Univ of Winchester 2023</a:t>
            </a:r>
          </a:p>
        </p:txBody>
      </p:sp>
    </p:spTree>
    <p:extLst>
      <p:ext uri="{BB962C8B-B14F-4D97-AF65-F5344CB8AC3E}">
        <p14:creationId xmlns:p14="http://schemas.microsoft.com/office/powerpoint/2010/main" val="2229809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A73E7-69B3-9BC4-537C-87857D182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Broad Impact of AI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699C2C-63AD-7228-BE93-07A4FB8440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40768"/>
            <a:ext cx="10972800" cy="5517232"/>
          </a:xfrm>
        </p:spPr>
        <p:txBody>
          <a:bodyPr/>
          <a:lstStyle/>
          <a:p>
            <a:r>
              <a:rPr lang="en-US" dirty="0"/>
              <a:t>Could be positive but need to safeguard -need</a:t>
            </a:r>
          </a:p>
          <a:p>
            <a:pPr lvl="1"/>
            <a:r>
              <a:rPr lang="en-US" dirty="0"/>
              <a:t>Trust</a:t>
            </a:r>
          </a:p>
          <a:p>
            <a:pPr lvl="1"/>
            <a:r>
              <a:rPr lang="en-US" dirty="0"/>
              <a:t>Understanding</a:t>
            </a:r>
          </a:p>
          <a:p>
            <a:pPr lvl="1"/>
            <a:r>
              <a:rPr lang="en-US" dirty="0"/>
              <a:t>Respect for human and civil rights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/>
              <a:t>In order to achieve the above – need</a:t>
            </a:r>
          </a:p>
          <a:p>
            <a:pPr lvl="1"/>
            <a:r>
              <a:rPr lang="en-US" dirty="0"/>
              <a:t>Transparency</a:t>
            </a:r>
          </a:p>
          <a:p>
            <a:pPr lvl="1"/>
            <a:r>
              <a:rPr lang="en-US" dirty="0"/>
              <a:t>Accountability</a:t>
            </a:r>
          </a:p>
          <a:p>
            <a:pPr lvl="1"/>
            <a:r>
              <a:rPr lang="en-US" dirty="0"/>
              <a:t>Fairness</a:t>
            </a:r>
          </a:p>
          <a:p>
            <a:pPr lvl="1"/>
            <a:r>
              <a:rPr lang="en-US" dirty="0"/>
              <a:t>Regulation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D908AC-29E5-508A-267C-B26A67EA5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Professor Maria Burke Univ of Winchester 2023</a:t>
            </a:r>
          </a:p>
        </p:txBody>
      </p:sp>
    </p:spTree>
    <p:extLst>
      <p:ext uri="{BB962C8B-B14F-4D97-AF65-F5344CB8AC3E}">
        <p14:creationId xmlns:p14="http://schemas.microsoft.com/office/powerpoint/2010/main" val="3139220322"/>
      </p:ext>
    </p:extLst>
  </p:cSld>
  <p:clrMapOvr>
    <a:masterClrMapping/>
  </p:clrMapOvr>
</p:sld>
</file>

<file path=ppt/theme/theme1.xml><?xml version="1.0" encoding="utf-8"?>
<a:theme xmlns:a="http://schemas.openxmlformats.org/drawingml/2006/main" name="Black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76B561D7595AF458BE67589B5E7FF66" ma:contentTypeVersion="17" ma:contentTypeDescription="Create a new document." ma:contentTypeScope="" ma:versionID="8a473f3dc31ac2f68410992e8dec6f7b">
  <xsd:schema xmlns:xsd="http://www.w3.org/2001/XMLSchema" xmlns:xs="http://www.w3.org/2001/XMLSchema" xmlns:p="http://schemas.microsoft.com/office/2006/metadata/properties" xmlns:ns2="ceafd180-604b-428f-909e-2265ec6ea390" xmlns:ns3="019dcec4-4b92-4690-8de8-2b4449f9c9d0" targetNamespace="http://schemas.microsoft.com/office/2006/metadata/properties" ma:root="true" ma:fieldsID="310e67e9f914dbe09c295b2088d00f6e" ns2:_="" ns3:_="">
    <xsd:import namespace="ceafd180-604b-428f-909e-2265ec6ea390"/>
    <xsd:import namespace="019dcec4-4b92-4690-8de8-2b4449f9c9d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afd180-604b-428f-909e-2265ec6ea3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34aa86b4-cae6-49a4-9a37-18fd9337142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9dcec4-4b92-4690-8de8-2b4449f9c9d0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0bbe846f-f10a-47c0-a225-636ec990bd31}" ma:internalName="TaxCatchAll" ma:showField="CatchAllData" ma:web="019dcec4-4b92-4690-8de8-2b4449f9c9d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19dcec4-4b92-4690-8de8-2b4449f9c9d0" xsi:nil="true"/>
    <lcf76f155ced4ddcb4097134ff3c332f xmlns="ceafd180-604b-428f-909e-2265ec6ea3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F32E4D3-1B37-4A8B-BBCA-CCC230022A87}"/>
</file>

<file path=customXml/itemProps2.xml><?xml version="1.0" encoding="utf-8"?>
<ds:datastoreItem xmlns:ds="http://schemas.openxmlformats.org/officeDocument/2006/customXml" ds:itemID="{3E033376-A557-4B31-9C7C-0CBD9A6AFDD3}"/>
</file>

<file path=customXml/itemProps3.xml><?xml version="1.0" encoding="utf-8"?>
<ds:datastoreItem xmlns:ds="http://schemas.openxmlformats.org/officeDocument/2006/customXml" ds:itemID="{23544504-1C14-43B4-93AE-19C68A34B1A5}"/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9261</TotalTime>
  <Words>942</Words>
  <Application>Microsoft Macintosh PowerPoint</Application>
  <PresentationFormat>Widescreen</PresentationFormat>
  <Paragraphs>139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AdvPSA189</vt:lpstr>
      <vt:lpstr>Arial</vt:lpstr>
      <vt:lpstr>Calibri</vt:lpstr>
      <vt:lpstr>Black</vt:lpstr>
      <vt:lpstr>PowerPoint Presentation</vt:lpstr>
      <vt:lpstr>Introduction</vt:lpstr>
      <vt:lpstr>PowerPoint Presentation</vt:lpstr>
      <vt:lpstr>PowerPoint Presentation</vt:lpstr>
      <vt:lpstr>PowerPoint Presentation</vt:lpstr>
      <vt:lpstr>PowerPoint Presentation</vt:lpstr>
      <vt:lpstr>Definition of Terms</vt:lpstr>
      <vt:lpstr>Broad Ethical Dilemmas</vt:lpstr>
      <vt:lpstr>Broad Impact of AI</vt:lpstr>
      <vt:lpstr>University Context: Ethics</vt:lpstr>
      <vt:lpstr>University Context: What can be done 1?</vt:lpstr>
      <vt:lpstr>University Context: What can be done 2?</vt:lpstr>
      <vt:lpstr>PowerPoint Presentation</vt:lpstr>
      <vt:lpstr>Government Context: Impact of AI </vt:lpstr>
      <vt:lpstr>International Context: Impact of AI 1 </vt:lpstr>
      <vt:lpstr>International Context: Impact of AI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Economic Context: AI Issues</vt:lpstr>
      <vt:lpstr>PowerPoint Presentation</vt:lpstr>
      <vt:lpstr>Economic Context: AI Issues UK</vt:lpstr>
      <vt:lpstr>PowerPoint Presentation</vt:lpstr>
      <vt:lpstr>Economic Context: AI Issues: EU AI ACT</vt:lpstr>
      <vt:lpstr>Conclusion</vt:lpstr>
      <vt:lpstr>PowerPoint Presentation</vt:lpstr>
    </vt:vector>
  </TitlesOfParts>
  <Company>University of Salford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Creative Development Opportunities</dc:title>
  <dc:creator>Information Services Division</dc:creator>
  <cp:lastModifiedBy>Maria Burke</cp:lastModifiedBy>
  <cp:revision>314</cp:revision>
  <dcterms:created xsi:type="dcterms:W3CDTF">2006-10-18T13:28:04Z</dcterms:created>
  <dcterms:modified xsi:type="dcterms:W3CDTF">2023-07-18T14:47:39Z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0x010100476B561D7595AF458BE67589B5E7FF66</vt:lpwstr>
  </property>
</Properties>
</file>